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3153" r:id="rId6"/>
    <p:sldId id="267" r:id="rId7"/>
    <p:sldId id="268" r:id="rId8"/>
    <p:sldId id="261" r:id="rId9"/>
    <p:sldId id="3148" r:id="rId10"/>
    <p:sldId id="3155" r:id="rId11"/>
    <p:sldId id="3152" r:id="rId12"/>
    <p:sldId id="263" r:id="rId13"/>
    <p:sldId id="266" r:id="rId1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D785"/>
    <a:srgbClr val="6D0000"/>
    <a:srgbClr val="761418"/>
    <a:srgbClr val="BF9000"/>
    <a:srgbClr val="FF66FF"/>
    <a:srgbClr val="CC00CC"/>
    <a:srgbClr val="CC0099"/>
    <a:srgbClr val="002060"/>
    <a:srgbClr val="C55A11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57CA4-5166-43A5-BD6C-DBE4907CD14A}" type="datetimeFigureOut">
              <a:rPr lang="id-ID" smtClean="0"/>
              <a:t>27/03/2024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64A29-6DE2-4545-B7FA-302066BC54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1305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9095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0333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962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9143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9070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9070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8372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478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237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2422436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2" name="Google Shape;7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3" name="Google Shape;7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1434899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8" name="Google Shape;7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9" name="Google Shape;7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7324492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2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0517155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2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6" name="Google Shape;2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8863455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1" name="Google Shape;3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2" name="Google Shape;3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9840272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8" name="Google Shape;3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9" name="Google Shape;3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5877934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7" name="Google Shape;47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8" name="Google Shape;48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367630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2" name="Google Shape;5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3" name="Google Shape;5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5919855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Google Shape;5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Google Shape;6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482228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6" name="Google Shape;6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7" name="Google Shape;6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9681236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" name="Google Shape;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" name="Google Shape;1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49509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 hidden="1"/>
          <p:cNvSpPr txBox="1"/>
          <p:nvPr/>
        </p:nvSpPr>
        <p:spPr>
          <a:xfrm>
            <a:off x="2714638" y="1600270"/>
            <a:ext cx="6495093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d-ID" sz="7000" b="1" kern="0" noProof="0" dirty="0">
                <a:solidFill>
                  <a:srgbClr val="203864"/>
                </a:solidFill>
                <a:latin typeface="Tahu!" pitchFamily="2" charset="0"/>
                <a:ea typeface="Arial"/>
                <a:cs typeface="Arial"/>
                <a:sym typeface="Arial"/>
              </a:rPr>
              <a:t>Penjenjangan Kinerja</a:t>
            </a:r>
            <a:endParaRPr kumimoji="0" lang="id-ID" sz="7000" b="1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Tahu!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278209" y="3920666"/>
            <a:ext cx="9404522" cy="1815841"/>
          </a:xfrm>
          <a:prstGeom prst="rect">
            <a:avLst/>
          </a:prstGeom>
          <a:noFill/>
          <a:ln>
            <a:noFill/>
          </a:ln>
          <a:effectLst>
            <a:outerShdw blurRad="190500" dist="114300" dir="2700000" algn="tl" rotWithShape="0">
              <a:prstClr val="black">
                <a:alpha val="68000"/>
              </a:prst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Perangkat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Daerah: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kern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SEKRETARIAT DPRD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KABUPATEN KOTAWARINGIN TIMUR</a:t>
            </a:r>
            <a:endParaRPr kumimoji="0" lang="id-ID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7A6C2-E639-DBD8-19A7-C9099BF0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23" y="1828170"/>
            <a:ext cx="7953153" cy="209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492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oogle Shape;305;p6">
            <a:extLst>
              <a:ext uri="{FF2B5EF4-FFF2-40B4-BE49-F238E27FC236}">
                <a16:creationId xmlns:a16="http://schemas.microsoft.com/office/drawing/2014/main" id="{D1963EBC-95DA-554B-9464-535ED10EE1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6575488"/>
              </p:ext>
            </p:extLst>
          </p:nvPr>
        </p:nvGraphicFramePr>
        <p:xfrm>
          <a:off x="114300" y="1647366"/>
          <a:ext cx="5413901" cy="2535919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465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7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115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 dirty="0">
                          <a:solidFill>
                            <a:schemeClr val="lt1"/>
                          </a:solidFill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Nama Program</a:t>
                      </a:r>
                      <a:endParaRPr sz="900" u="none" strike="noStrike" cap="none" dirty="0">
                        <a:solidFill>
                          <a:schemeClr val="lt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9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Program </a:t>
                      </a:r>
                      <a:r>
                        <a:rPr lang="en-US" sz="900" dirty="0" err="1"/>
                        <a:t>Dukungan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Pelaksanaan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Tugas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dan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Fungsi</a:t>
                      </a:r>
                      <a:r>
                        <a:rPr lang="en-US" sz="900" dirty="0"/>
                        <a:t> DPRD</a:t>
                      </a: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>
                          <a:solidFill>
                            <a:schemeClr val="lt1"/>
                          </a:solidFill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Sasaran Program 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 dirty="0"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90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Meningkatnya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Dukungan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Pelaksanaan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Tugas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dan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Fungsi</a:t>
                      </a:r>
                      <a:r>
                        <a:rPr lang="en-US" sz="900" dirty="0"/>
                        <a:t> DPRD</a:t>
                      </a: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>
                          <a:solidFill>
                            <a:schemeClr val="lt1"/>
                          </a:solidFill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Indikator Program 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9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/>
                        <a:t>Presentase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Dukungan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Pelaksanaan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Tugas</a:t>
                      </a:r>
                      <a:r>
                        <a:rPr lang="en-US" sz="900" dirty="0"/>
                        <a:t> Dan </a:t>
                      </a:r>
                      <a:r>
                        <a:rPr lang="en-US" sz="900" dirty="0" err="1"/>
                        <a:t>Fungsi</a:t>
                      </a:r>
                      <a:r>
                        <a:rPr lang="en-US" sz="900" dirty="0"/>
                        <a:t> DPRD yang </a:t>
                      </a:r>
                      <a:r>
                        <a:rPr lang="en-US" sz="900" dirty="0" err="1"/>
                        <a:t>terlaksana</a:t>
                      </a:r>
                      <a:endParaRPr lang="en-US" sz="900" dirty="0"/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3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>
                          <a:solidFill>
                            <a:schemeClr val="lt1"/>
                          </a:solidFill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Target Program 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9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15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>
                          <a:solidFill>
                            <a:schemeClr val="lt1"/>
                          </a:solidFill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Anggaran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9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  21,235,506,000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40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>
                          <a:solidFill>
                            <a:schemeClr val="lt1"/>
                          </a:solidFill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Nama Kegiatan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9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Pembentukan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Peraturan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Daerah </a:t>
                      </a:r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Peraturan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DPRD</a:t>
                      </a: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30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>
                          <a:solidFill>
                            <a:schemeClr val="lt1"/>
                          </a:solidFill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Sasaran Kegiatan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9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ookman Old Style"/>
                        </a:rPr>
                        <a:t>Meningkatnya </a:t>
                      </a:r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ookman Old Style"/>
                        </a:rPr>
                        <a:t>Pembahasan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ookman Old Style"/>
                        </a:rPr>
                        <a:t> </a:t>
                      </a:r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ookman Old Style"/>
                        </a:rPr>
                        <a:t>Rancangan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ookman Old Style"/>
                        </a:rPr>
                        <a:t> </a:t>
                      </a:r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ookman Old Style"/>
                        </a:rPr>
                        <a:t>Peraturan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ookman Old Style"/>
                        </a:rPr>
                        <a:t> Daerah yang </a:t>
                      </a:r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ookman Old Style"/>
                        </a:rPr>
                        <a:t>mendapat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ookman Old Style"/>
                        </a:rPr>
                        <a:t> Persetujuan</a:t>
                      </a:r>
                      <a:endParaRPr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>
                          <a:solidFill>
                            <a:schemeClr val="lt1"/>
                          </a:solidFill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Indikator Kegiatan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9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Presentase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Pembahasan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Raperda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15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>
                          <a:solidFill>
                            <a:schemeClr val="lt1"/>
                          </a:solidFill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Target Kegiatan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9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ookman Old Style"/>
                        </a:rPr>
                        <a:t>100%</a:t>
                      </a:r>
                      <a:endParaRPr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95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>
                          <a:solidFill>
                            <a:schemeClr val="lt1"/>
                          </a:solidFill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Anggaran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9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ookman Old Style"/>
                        </a:rPr>
                        <a:t>600,020,000</a:t>
                      </a:r>
                      <a:endParaRPr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Google Shape;306;p6">
            <a:extLst>
              <a:ext uri="{FF2B5EF4-FFF2-40B4-BE49-F238E27FC236}">
                <a16:creationId xmlns:a16="http://schemas.microsoft.com/office/drawing/2014/main" id="{8EDBD8B2-A985-755A-4538-0C618C257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1364607"/>
              </p:ext>
            </p:extLst>
          </p:nvPr>
        </p:nvGraphicFramePr>
        <p:xfrm>
          <a:off x="5835114" y="1648773"/>
          <a:ext cx="6169619" cy="2254735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478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9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5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 dirty="0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Nama Program</a:t>
                      </a:r>
                      <a:endParaRPr sz="900" u="none" strike="noStrike" cap="none" dirty="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900" u="none" strike="noStrike" cap="none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Program </a:t>
                      </a:r>
                      <a:r>
                        <a:rPr lang="en-US" sz="900" dirty="0" err="1"/>
                        <a:t>Dukungan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Pelaksanaan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Tugas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dan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Fungsi</a:t>
                      </a:r>
                      <a:r>
                        <a:rPr lang="en-US" sz="900" dirty="0"/>
                        <a:t> DPRD</a:t>
                      </a: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01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Sasaran Program 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900" u="none" strike="noStrike" cap="none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Meningkatnya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Dukungan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Pelaksanaan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Tugas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dan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Fungsi</a:t>
                      </a:r>
                      <a:r>
                        <a:rPr lang="en-US" sz="900" dirty="0"/>
                        <a:t> DPRD</a:t>
                      </a: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01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 dirty="0" err="1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Indikator</a:t>
                      </a:r>
                      <a:r>
                        <a:rPr lang="en-ID" sz="900" u="none" strike="noStrike" cap="none" dirty="0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 Program </a:t>
                      </a:r>
                      <a:endParaRPr sz="900" u="none" strike="noStrike" cap="none" dirty="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900" u="none" strike="noStrike" cap="none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/>
                        <a:t>Presentase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Dukungan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Pelaksanaan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Tugas</a:t>
                      </a:r>
                      <a:r>
                        <a:rPr lang="en-US" sz="900" dirty="0"/>
                        <a:t> Dan </a:t>
                      </a:r>
                      <a:r>
                        <a:rPr lang="en-US" sz="900" dirty="0" err="1"/>
                        <a:t>Fungsi</a:t>
                      </a:r>
                      <a:r>
                        <a:rPr lang="en-US" sz="900" dirty="0"/>
                        <a:t> DPRD yang </a:t>
                      </a:r>
                      <a:r>
                        <a:rPr lang="en-US" sz="900" dirty="0" err="1"/>
                        <a:t>terlaksana</a:t>
                      </a:r>
                      <a:endParaRPr lang="en-US" sz="900" dirty="0"/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5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Target Program 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900" u="none" strike="noStrike" cap="none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100%</a:t>
                      </a: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5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Anggaran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900" u="none" strike="noStrike" cap="none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 21,235,506,000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5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Nama Kegiatan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 dirty="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900" u="none" strike="noStrike" cap="none" dirty="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/>
                        <a:t>Penyerapan dan Penghimpunan Aspirasi Masyarakat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5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 dirty="0" err="1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Sasaran</a:t>
                      </a:r>
                      <a:r>
                        <a:rPr lang="en-ID" sz="900" u="none" strike="noStrike" cap="none" dirty="0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 </a:t>
                      </a:r>
                      <a:r>
                        <a:rPr lang="en-ID" sz="900" u="none" strike="noStrike" cap="none" dirty="0" err="1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Kegiatan</a:t>
                      </a:r>
                      <a:endParaRPr sz="900" u="none" strike="noStrike" cap="none" dirty="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900" u="none" strike="noStrike" cap="none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Terjaringnya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aspirasi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dalam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kunjungan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kerja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dalam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daerah</a:t>
                      </a:r>
                      <a:endParaRPr lang="en-US" sz="900" dirty="0"/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01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 dirty="0" err="1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Indikator</a:t>
                      </a:r>
                      <a:r>
                        <a:rPr lang="en-ID" sz="900" u="none" strike="noStrike" cap="none" dirty="0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 </a:t>
                      </a:r>
                      <a:r>
                        <a:rPr lang="en-ID" sz="900" u="none" strike="noStrike" cap="none" dirty="0" err="1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Kegiatan</a:t>
                      </a:r>
                      <a:endParaRPr sz="900" u="none" strike="noStrike" cap="none" dirty="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900" u="none" strike="noStrike" cap="none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US" sz="900" dirty="0" err="1"/>
                        <a:t>P</a:t>
                      </a:r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resentase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pembahasan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kebijakan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anggaran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terfasilitasi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85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Target Kegiatan</a:t>
                      </a:r>
                      <a:endParaRPr sz="900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900" u="none" strike="noStrike" cap="none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ookman Old Style"/>
                        </a:rPr>
                        <a:t>100%</a:t>
                      </a: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3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 dirty="0" err="1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Anggaran</a:t>
                      </a:r>
                      <a:endParaRPr sz="900" u="none" strike="noStrike" cap="none" dirty="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900" u="none" strike="noStrike" cap="none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900" u="none" strike="noStrike" cap="none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ookman Old Style"/>
                        </a:rPr>
                        <a:t>1,677,110,000</a:t>
                      </a:r>
                      <a:endParaRPr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Google Shape;305;p6">
            <a:extLst>
              <a:ext uri="{FF2B5EF4-FFF2-40B4-BE49-F238E27FC236}">
                <a16:creationId xmlns:a16="http://schemas.microsoft.com/office/drawing/2014/main" id="{D1963EBC-95DA-554B-9464-535ED10EE1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826070"/>
              </p:ext>
            </p:extLst>
          </p:nvPr>
        </p:nvGraphicFramePr>
        <p:xfrm>
          <a:off x="5835114" y="3981036"/>
          <a:ext cx="6169620" cy="2668853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471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0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70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050" u="none" strike="noStrike" cap="none" dirty="0">
                          <a:solidFill>
                            <a:schemeClr val="lt1"/>
                          </a:solidFill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Nama Program</a:t>
                      </a:r>
                      <a:endParaRPr sz="1050" u="none" strike="noStrike" cap="none" dirty="0">
                        <a:solidFill>
                          <a:schemeClr val="lt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050" u="none" strike="noStrike" cap="none"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105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Program </a:t>
                      </a:r>
                      <a:r>
                        <a:rPr lang="en-US" sz="1050" dirty="0" err="1"/>
                        <a:t>Dukungan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Pelaksanaan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Tugas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dan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Fungsi</a:t>
                      </a:r>
                      <a:r>
                        <a:rPr lang="en-US" sz="1050" dirty="0"/>
                        <a:t> DPRD</a:t>
                      </a: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3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050" u="none" strike="noStrike" cap="none">
                          <a:solidFill>
                            <a:schemeClr val="lt1"/>
                          </a:solidFill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Sasaran Program </a:t>
                      </a:r>
                      <a:endParaRPr sz="1050" u="none" strike="noStrike" cap="none">
                        <a:solidFill>
                          <a:schemeClr val="lt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050" u="none" strike="noStrike" cap="none" dirty="0"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105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err="1"/>
                        <a:t>Meningkatnya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Dukungan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Pelaksanaan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Tugas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dan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Fungsi</a:t>
                      </a:r>
                      <a:r>
                        <a:rPr lang="en-US" sz="1050" dirty="0"/>
                        <a:t> DPRD</a:t>
                      </a: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77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050" u="none" strike="noStrike" cap="none">
                          <a:solidFill>
                            <a:schemeClr val="lt1"/>
                          </a:solidFill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Indikator Program </a:t>
                      </a:r>
                      <a:endParaRPr sz="1050" u="none" strike="noStrike" cap="none">
                        <a:solidFill>
                          <a:schemeClr val="lt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050" u="none" strike="noStrike" cap="none"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105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err="1"/>
                        <a:t>Persentase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Dukungan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Pelaksanaan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Tugas</a:t>
                      </a:r>
                      <a:r>
                        <a:rPr lang="en-US" sz="1050" dirty="0"/>
                        <a:t> Dan </a:t>
                      </a:r>
                      <a:r>
                        <a:rPr lang="en-US" sz="1050" dirty="0" err="1"/>
                        <a:t>Fungsi</a:t>
                      </a:r>
                      <a:r>
                        <a:rPr lang="en-US" sz="1050" dirty="0"/>
                        <a:t> DPRD yang </a:t>
                      </a:r>
                      <a:r>
                        <a:rPr lang="en-US" sz="1050" dirty="0" err="1"/>
                        <a:t>terlaksana</a:t>
                      </a:r>
                      <a:endParaRPr lang="en-US" sz="1050" dirty="0"/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0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050" u="none" strike="noStrike" cap="none">
                          <a:solidFill>
                            <a:schemeClr val="lt1"/>
                          </a:solidFill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Target Program </a:t>
                      </a:r>
                      <a:endParaRPr sz="1050" u="none" strike="noStrike" cap="none">
                        <a:solidFill>
                          <a:schemeClr val="lt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050" u="none" strike="noStrike" cap="none"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105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100%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0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050" u="none" strike="noStrike" cap="none">
                          <a:solidFill>
                            <a:schemeClr val="lt1"/>
                          </a:solidFill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Anggaran</a:t>
                      </a:r>
                      <a:endParaRPr sz="1050" u="none" strike="noStrike" cap="none">
                        <a:solidFill>
                          <a:schemeClr val="lt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050" u="none" strike="noStrike" cap="none"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105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21,235,506,000</a:t>
                      </a:r>
                      <a:endParaRPr lang="en-US" sz="1050" dirty="0"/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4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050" u="none" strike="noStrike" cap="none">
                          <a:solidFill>
                            <a:schemeClr val="lt1"/>
                          </a:solidFill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Nama Kegiatan</a:t>
                      </a:r>
                      <a:endParaRPr sz="1050" u="none" strike="noStrike" cap="none">
                        <a:solidFill>
                          <a:schemeClr val="lt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050" u="none" strike="noStrike" cap="none"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105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err="1"/>
                        <a:t>Peningkatan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Kapasitas</a:t>
                      </a:r>
                      <a:r>
                        <a:rPr lang="en-US" sz="1050" dirty="0"/>
                        <a:t> DPRD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3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050" u="none" strike="noStrike" cap="none">
                          <a:solidFill>
                            <a:schemeClr val="lt1"/>
                          </a:solidFill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Sasaran Kegiatan</a:t>
                      </a:r>
                      <a:endParaRPr sz="1050" u="none" strike="noStrike" cap="none">
                        <a:solidFill>
                          <a:schemeClr val="lt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050" u="none" strike="noStrike" cap="none"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105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ookman Old Style"/>
                        </a:rPr>
                        <a:t>Meningkatnya</a:t>
                      </a:r>
                      <a:r>
                        <a:rPr lang="en-US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ookman Old Style"/>
                        </a:rPr>
                        <a:t> </a:t>
                      </a:r>
                      <a:r>
                        <a:rPr lang="en-US" sz="105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ookman Old Style"/>
                        </a:rPr>
                        <a:t>Kapasitas</a:t>
                      </a:r>
                      <a:r>
                        <a:rPr lang="en-US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ookman Old Style"/>
                        </a:rPr>
                        <a:t> </a:t>
                      </a:r>
                      <a:r>
                        <a:rPr lang="en-US" sz="105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ookman Old Style"/>
                        </a:rPr>
                        <a:t>Anggota</a:t>
                      </a:r>
                      <a:r>
                        <a:rPr lang="en-US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ookman Old Style"/>
                        </a:rPr>
                        <a:t> DPRD</a:t>
                      </a:r>
                      <a:endParaRPr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44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050" u="none" strike="noStrike" cap="none">
                          <a:solidFill>
                            <a:schemeClr val="lt1"/>
                          </a:solidFill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Indikator Kegiatan</a:t>
                      </a:r>
                      <a:endParaRPr sz="1050" u="none" strike="noStrike" cap="none">
                        <a:solidFill>
                          <a:schemeClr val="lt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050" u="none" strike="noStrike" cap="none"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105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Persentase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kegiatan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peningkatan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kapasitas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DPRD yang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terfasilitasi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pelaksanaannya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0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050" u="none" strike="noStrike" cap="none">
                          <a:solidFill>
                            <a:schemeClr val="lt1"/>
                          </a:solidFill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Target Kegiatan</a:t>
                      </a:r>
                      <a:endParaRPr sz="1050" u="none" strike="noStrike" cap="none">
                        <a:solidFill>
                          <a:schemeClr val="lt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050" u="none" strike="noStrike" cap="none"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105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ookman Old Style"/>
                        </a:rPr>
                        <a:t>100%</a:t>
                      </a:r>
                      <a:endParaRPr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46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050" u="none" strike="noStrike" cap="none" dirty="0" err="1">
                          <a:solidFill>
                            <a:schemeClr val="lt1"/>
                          </a:solidFill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Anggaran</a:t>
                      </a:r>
                      <a:endParaRPr sz="1050" u="none" strike="noStrike" cap="none" dirty="0">
                        <a:solidFill>
                          <a:schemeClr val="lt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050" u="none" strike="noStrike" cap="none" dirty="0"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105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ookman Old Style"/>
                        </a:rPr>
                        <a:t>5,796,376,000</a:t>
                      </a:r>
                      <a:endParaRPr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ookman Old Style"/>
                      </a:endParaRPr>
                    </a:p>
                  </a:txBody>
                  <a:tcPr marL="48975" marR="489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Google Shape;304;p6">
            <a:extLst>
              <a:ext uri="{FF2B5EF4-FFF2-40B4-BE49-F238E27FC236}">
                <a16:creationId xmlns:a16="http://schemas.microsoft.com/office/drawing/2014/main" id="{E97B80E9-7B95-0F1B-45FC-0DAF04A7EA0E}"/>
              </a:ext>
            </a:extLst>
          </p:cNvPr>
          <p:cNvSpPr/>
          <p:nvPr/>
        </p:nvSpPr>
        <p:spPr>
          <a:xfrm>
            <a:off x="2140410" y="1240201"/>
            <a:ext cx="7843068" cy="290208"/>
          </a:xfrm>
          <a:prstGeom prst="rect">
            <a:avLst/>
          </a:prstGeom>
          <a:solidFill>
            <a:srgbClr val="1ED88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44932" marR="0" lvl="0" indent="-24493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6"/>
              <a:buFont typeface="Calibri"/>
              <a:buAutoNum type="arabicPeriod" startAt="2"/>
            </a:pPr>
            <a:r>
              <a:rPr lang="en-ID" sz="1286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Menetapkan</a:t>
            </a:r>
            <a:r>
              <a:rPr lang="en-ID" sz="1286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286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Kinerja</a:t>
            </a:r>
            <a:r>
              <a:rPr lang="en-ID" sz="1286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286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Manajerial</a:t>
            </a:r>
            <a:r>
              <a:rPr lang="en-ID" sz="1286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286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Sebagai</a:t>
            </a:r>
            <a:r>
              <a:rPr lang="en-ID" sz="1286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286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Sasaran</a:t>
            </a:r>
            <a:r>
              <a:rPr lang="en-ID" sz="1286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Program </a:t>
            </a:r>
            <a:r>
              <a:rPr lang="en-ID" sz="1286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ID" sz="1286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286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Kegiatan</a:t>
            </a:r>
            <a:r>
              <a:rPr lang="en-ID" sz="1286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dirty="0"/>
          </a:p>
        </p:txBody>
      </p:sp>
      <p:grpSp>
        <p:nvGrpSpPr>
          <p:cNvPr id="9" name="Graphic 16">
            <a:extLst>
              <a:ext uri="{FF2B5EF4-FFF2-40B4-BE49-F238E27FC236}">
                <a16:creationId xmlns:a16="http://schemas.microsoft.com/office/drawing/2014/main" id="{ED5707B9-9AE7-9D4C-D621-9AF4CA0B233E}"/>
              </a:ext>
            </a:extLst>
          </p:cNvPr>
          <p:cNvGrpSpPr/>
          <p:nvPr/>
        </p:nvGrpSpPr>
        <p:grpSpPr>
          <a:xfrm>
            <a:off x="258723" y="96616"/>
            <a:ext cx="11606443" cy="1053933"/>
            <a:chOff x="258724" y="365124"/>
            <a:chExt cx="11654584" cy="1332654"/>
          </a:xfrm>
        </p:grpSpPr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1FC038EF-A28A-9F19-3D64-FCE2252EBC4E}"/>
                </a:ext>
              </a:extLst>
            </p:cNvPr>
            <p:cNvSpPr/>
            <p:nvPr/>
          </p:nvSpPr>
          <p:spPr>
            <a:xfrm>
              <a:off x="258724" y="463154"/>
              <a:ext cx="11654584" cy="1136593"/>
            </a:xfrm>
            <a:custGeom>
              <a:avLst/>
              <a:gdLst>
                <a:gd name="connsiteX0" fmla="*/ 10471027 w 11654584"/>
                <a:gd name="connsiteY0" fmla="*/ 1136551 h 1136593"/>
                <a:gd name="connsiteX1" fmla="*/ -46 w 11654584"/>
                <a:gd name="connsiteY1" fmla="*/ 1136551 h 1136593"/>
                <a:gd name="connsiteX2" fmla="*/ 185271 w 11654584"/>
                <a:gd name="connsiteY2" fmla="*/ 563784 h 1136593"/>
                <a:gd name="connsiteX3" fmla="*/ 1183467 w 11654584"/>
                <a:gd name="connsiteY3" fmla="*/ -42 h 1136593"/>
                <a:gd name="connsiteX4" fmla="*/ 11654539 w 11654584"/>
                <a:gd name="connsiteY4" fmla="*/ -42 h 1136593"/>
                <a:gd name="connsiteX5" fmla="*/ 11469222 w 11654584"/>
                <a:gd name="connsiteY5" fmla="*/ 572724 h 1136593"/>
                <a:gd name="connsiteX6" fmla="*/ 10471027 w 11654584"/>
                <a:gd name="connsiteY6" fmla="*/ 1136551 h 113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54584" h="1136593">
                  <a:moveTo>
                    <a:pt x="10471027" y="1136551"/>
                  </a:moveTo>
                  <a:lnTo>
                    <a:pt x="-46" y="1136551"/>
                  </a:lnTo>
                  <a:lnTo>
                    <a:pt x="185271" y="563784"/>
                  </a:lnTo>
                  <a:cubicBezTo>
                    <a:pt x="292447" y="233614"/>
                    <a:pt x="706442" y="-230"/>
                    <a:pt x="1183467" y="-42"/>
                  </a:cubicBezTo>
                  <a:lnTo>
                    <a:pt x="11654539" y="-42"/>
                  </a:lnTo>
                  <a:lnTo>
                    <a:pt x="11469222" y="572724"/>
                  </a:lnTo>
                  <a:cubicBezTo>
                    <a:pt x="11361895" y="902830"/>
                    <a:pt x="10947990" y="1136625"/>
                    <a:pt x="10471027" y="1136551"/>
                  </a:cubicBezTo>
                  <a:close/>
                </a:path>
              </a:pathLst>
            </a:custGeom>
            <a:solidFill>
              <a:srgbClr val="6D0000"/>
            </a:solidFill>
            <a:ln w="43376" cap="flat">
              <a:noFill/>
              <a:prstDash val="solid"/>
              <a:miter/>
            </a:ln>
          </p:spPr>
          <p:txBody>
            <a:bodyPr tIns="180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886F7887-337E-90D3-B89E-87934D1878ED}"/>
                </a:ext>
              </a:extLst>
            </p:cNvPr>
            <p:cNvSpPr/>
            <p:nvPr/>
          </p:nvSpPr>
          <p:spPr>
            <a:xfrm>
              <a:off x="930554" y="398412"/>
              <a:ext cx="10510566" cy="1266076"/>
            </a:xfrm>
            <a:custGeom>
              <a:avLst/>
              <a:gdLst>
                <a:gd name="connsiteX0" fmla="*/ -46 w 10510566"/>
                <a:gd name="connsiteY0" fmla="*/ 1266030 h 1266076"/>
                <a:gd name="connsiteX1" fmla="*/ 204801 w 10510566"/>
                <a:gd name="connsiteY1" fmla="*/ 635309 h 1266076"/>
                <a:gd name="connsiteX2" fmla="*/ 1329290 w 10510566"/>
                <a:gd name="connsiteY2" fmla="*/ -37 h 1266076"/>
                <a:gd name="connsiteX3" fmla="*/ 10510521 w 10510566"/>
                <a:gd name="connsiteY3" fmla="*/ -37 h 1266076"/>
                <a:gd name="connsiteX4" fmla="*/ 10305239 w 10510566"/>
                <a:gd name="connsiteY4" fmla="*/ 630684 h 1266076"/>
                <a:gd name="connsiteX5" fmla="*/ 9181185 w 10510566"/>
                <a:gd name="connsiteY5" fmla="*/ 1266030 h 1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10566" h="1266076">
                  <a:moveTo>
                    <a:pt x="-46" y="1266030"/>
                  </a:moveTo>
                  <a:lnTo>
                    <a:pt x="204801" y="635309"/>
                  </a:lnTo>
                  <a:cubicBezTo>
                    <a:pt x="323912" y="262613"/>
                    <a:pt x="791246" y="-1433"/>
                    <a:pt x="1329290" y="-37"/>
                  </a:cubicBezTo>
                  <a:lnTo>
                    <a:pt x="10510521" y="-37"/>
                  </a:lnTo>
                  <a:lnTo>
                    <a:pt x="10305239" y="630684"/>
                  </a:lnTo>
                  <a:cubicBezTo>
                    <a:pt x="10186150" y="1003269"/>
                    <a:pt x="9719081" y="1267281"/>
                    <a:pt x="9181185" y="1266030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43376" cap="flat">
              <a:noFill/>
              <a:prstDash val="solid"/>
              <a:miter/>
            </a:ln>
          </p:spPr>
          <p:txBody>
            <a:bodyPr tIns="180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7CDDEA4F-2939-C663-A7A7-988B3B0FBCB9}"/>
                </a:ext>
              </a:extLst>
            </p:cNvPr>
            <p:cNvSpPr/>
            <p:nvPr/>
          </p:nvSpPr>
          <p:spPr>
            <a:xfrm>
              <a:off x="871096" y="365124"/>
              <a:ext cx="10629481" cy="1332654"/>
            </a:xfrm>
            <a:custGeom>
              <a:avLst/>
              <a:gdLst>
                <a:gd name="connsiteX0" fmla="*/ 10509652 w 10629481"/>
                <a:gd name="connsiteY0" fmla="*/ 66545 h 1332654"/>
                <a:gd name="connsiteX1" fmla="*/ 10317825 w 10629481"/>
                <a:gd name="connsiteY1" fmla="*/ 656266 h 1332654"/>
                <a:gd name="connsiteX2" fmla="*/ 9239340 w 10629481"/>
                <a:gd name="connsiteY2" fmla="*/ 1266025 h 1332654"/>
                <a:gd name="connsiteX3" fmla="*/ 118436 w 10629481"/>
                <a:gd name="connsiteY3" fmla="*/ 1266025 h 1332654"/>
                <a:gd name="connsiteX4" fmla="*/ 310697 w 10629481"/>
                <a:gd name="connsiteY4" fmla="*/ 675996 h 1332654"/>
                <a:gd name="connsiteX5" fmla="*/ 1388748 w 10629481"/>
                <a:gd name="connsiteY5" fmla="*/ 66545 h 1332654"/>
                <a:gd name="connsiteX6" fmla="*/ 10509652 w 10629481"/>
                <a:gd name="connsiteY6" fmla="*/ 66545 h 1332654"/>
                <a:gd name="connsiteX7" fmla="*/ 10627700 w 10629481"/>
                <a:gd name="connsiteY7" fmla="*/ -41 h 1332654"/>
                <a:gd name="connsiteX8" fmla="*/ 1388748 w 10629481"/>
                <a:gd name="connsiteY8" fmla="*/ -41 h 1332654"/>
                <a:gd name="connsiteX9" fmla="*/ 216953 w 10629481"/>
                <a:gd name="connsiteY9" fmla="*/ 660891 h 1332654"/>
                <a:gd name="connsiteX10" fmla="*/ -46 w 10629481"/>
                <a:gd name="connsiteY10" fmla="*/ 1332612 h 1332654"/>
                <a:gd name="connsiteX11" fmla="*/ 9240642 w 10629481"/>
                <a:gd name="connsiteY11" fmla="*/ 1332612 h 1332654"/>
                <a:gd name="connsiteX12" fmla="*/ 10412437 w 10629481"/>
                <a:gd name="connsiteY12" fmla="*/ 671372 h 1332654"/>
                <a:gd name="connsiteX13" fmla="*/ 10629436 w 10629481"/>
                <a:gd name="connsiteY13" fmla="*/ -41 h 133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29481" h="1332654">
                  <a:moveTo>
                    <a:pt x="10509652" y="66545"/>
                  </a:moveTo>
                  <a:lnTo>
                    <a:pt x="10317825" y="656266"/>
                  </a:lnTo>
                  <a:cubicBezTo>
                    <a:pt x="10203770" y="1013857"/>
                    <a:pt x="9755537" y="1267289"/>
                    <a:pt x="9239340" y="1266025"/>
                  </a:cubicBezTo>
                  <a:lnTo>
                    <a:pt x="118436" y="1266025"/>
                  </a:lnTo>
                  <a:lnTo>
                    <a:pt x="310697" y="675996"/>
                  </a:lnTo>
                  <a:cubicBezTo>
                    <a:pt x="424743" y="318575"/>
                    <a:pt x="872794" y="65278"/>
                    <a:pt x="1388748" y="66545"/>
                  </a:cubicBezTo>
                  <a:lnTo>
                    <a:pt x="10509652" y="66545"/>
                  </a:lnTo>
                  <a:moveTo>
                    <a:pt x="10627700" y="-41"/>
                  </a:moveTo>
                  <a:lnTo>
                    <a:pt x="1388748" y="-41"/>
                  </a:lnTo>
                  <a:cubicBezTo>
                    <a:pt x="829034" y="-624"/>
                    <a:pt x="342973" y="273530"/>
                    <a:pt x="216953" y="660891"/>
                  </a:cubicBezTo>
                  <a:lnTo>
                    <a:pt x="-46" y="1332612"/>
                  </a:lnTo>
                  <a:lnTo>
                    <a:pt x="9240642" y="1332612"/>
                  </a:lnTo>
                  <a:cubicBezTo>
                    <a:pt x="9800412" y="1333047"/>
                    <a:pt x="10286447" y="1058791"/>
                    <a:pt x="10412437" y="671372"/>
                  </a:cubicBezTo>
                  <a:lnTo>
                    <a:pt x="10629436" y="-41"/>
                  </a:lnTo>
                  <a:close/>
                </a:path>
              </a:pathLst>
            </a:custGeom>
            <a:solidFill>
              <a:srgbClr val="FFFFFF"/>
            </a:solidFill>
            <a:ln w="43376" cap="flat">
              <a:noFill/>
              <a:prstDash val="solid"/>
              <a:miter/>
            </a:ln>
          </p:spPr>
          <p:txBody>
            <a:bodyPr tIns="180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E74B5B7-A1CA-CAD7-C7E4-0279C56C79B3}"/>
              </a:ext>
            </a:extLst>
          </p:cNvPr>
          <p:cNvSpPr txBox="1">
            <a:spLocks/>
          </p:cNvSpPr>
          <p:nvPr/>
        </p:nvSpPr>
        <p:spPr>
          <a:xfrm>
            <a:off x="1444255" y="135449"/>
            <a:ext cx="9265058" cy="1032168"/>
          </a:xfrm>
          <a:prstGeom prst="rect">
            <a:avLst/>
          </a:prstGeom>
        </p:spPr>
        <p:txBody>
          <a:bodyPr vert="horz" lIns="91440" tIns="180000" rIns="91440" bIns="18000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61418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TAHAP  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Menerjemahkan Pohon Kinerja Ke Dalam Komponen Perencanaan Dan Kinerja Jabatan</a:t>
            </a:r>
          </a:p>
        </p:txBody>
      </p:sp>
    </p:spTree>
    <p:extLst>
      <p:ext uri="{BB962C8B-B14F-4D97-AF65-F5344CB8AC3E}">
        <p14:creationId xmlns:p14="http://schemas.microsoft.com/office/powerpoint/2010/main" val="1540086252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raphic 3">
            <a:extLst>
              <a:ext uri="{FF2B5EF4-FFF2-40B4-BE49-F238E27FC236}">
                <a16:creationId xmlns:a16="http://schemas.microsoft.com/office/drawing/2014/main" id="{457DF7B5-6C0F-DB38-E7B5-858972D20696}"/>
              </a:ext>
            </a:extLst>
          </p:cNvPr>
          <p:cNvSpPr/>
          <p:nvPr/>
        </p:nvSpPr>
        <p:spPr>
          <a:xfrm>
            <a:off x="-121237" y="4174795"/>
            <a:ext cx="12412388" cy="2765665"/>
          </a:xfrm>
          <a:custGeom>
            <a:avLst/>
            <a:gdLst>
              <a:gd name="connsiteX0" fmla="*/ 76162 w 12412388"/>
              <a:gd name="connsiteY0" fmla="*/ 1978241 h 2765665"/>
              <a:gd name="connsiteX1" fmla="*/ 7490583 w 12412388"/>
              <a:gd name="connsiteY1" fmla="*/ 1053182 h 2765665"/>
              <a:gd name="connsiteX2" fmla="*/ 10059309 w 12412388"/>
              <a:gd name="connsiteY2" fmla="*/ 6664 h 2765665"/>
              <a:gd name="connsiteX3" fmla="*/ 12412389 w 12412388"/>
              <a:gd name="connsiteY3" fmla="*/ 567217 h 2765665"/>
              <a:gd name="connsiteX4" fmla="*/ 12412389 w 12412388"/>
              <a:gd name="connsiteY4" fmla="*/ 2765666 h 2765665"/>
              <a:gd name="connsiteX5" fmla="*/ 76162 w 12412388"/>
              <a:gd name="connsiteY5" fmla="*/ 2765666 h 2765665"/>
              <a:gd name="connsiteX6" fmla="*/ 76162 w 12412388"/>
              <a:gd name="connsiteY6" fmla="*/ 1978241 h 276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12388" h="2765665">
                <a:moveTo>
                  <a:pt x="76162" y="1978241"/>
                </a:moveTo>
                <a:cubicBezTo>
                  <a:pt x="695067" y="708466"/>
                  <a:pt x="4250183" y="2708964"/>
                  <a:pt x="7490583" y="1053182"/>
                </a:cubicBezTo>
                <a:cubicBezTo>
                  <a:pt x="8325261" y="626837"/>
                  <a:pt x="8911311" y="74403"/>
                  <a:pt x="10059309" y="6664"/>
                </a:cubicBezTo>
                <a:cubicBezTo>
                  <a:pt x="11036693" y="-50926"/>
                  <a:pt x="11861096" y="275588"/>
                  <a:pt x="12412389" y="567217"/>
                </a:cubicBezTo>
                <a:lnTo>
                  <a:pt x="12412389" y="2765666"/>
                </a:lnTo>
                <a:lnTo>
                  <a:pt x="76162" y="2765666"/>
                </a:lnTo>
                <a:cubicBezTo>
                  <a:pt x="-58046" y="2350167"/>
                  <a:pt x="13371" y="2107438"/>
                  <a:pt x="76162" y="1978241"/>
                </a:cubicBezTo>
                <a:close/>
              </a:path>
            </a:pathLst>
          </a:custGeom>
          <a:gradFill>
            <a:gsLst>
              <a:gs pos="0">
                <a:srgbClr val="800000"/>
              </a:gs>
              <a:gs pos="50000">
                <a:srgbClr val="700000"/>
              </a:gs>
              <a:gs pos="100000">
                <a:srgbClr val="600000"/>
              </a:gs>
            </a:gsLst>
            <a:lin ang="0" scaled="1"/>
          </a:gradFill>
          <a:ln w="6342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4" name="Google Shape;317;p7">
            <a:extLst>
              <a:ext uri="{FF2B5EF4-FFF2-40B4-BE49-F238E27FC236}">
                <a16:creationId xmlns:a16="http://schemas.microsoft.com/office/drawing/2014/main" id="{AE131558-D26E-C969-4C19-8291233E89FF}"/>
              </a:ext>
            </a:extLst>
          </p:cNvPr>
          <p:cNvSpPr/>
          <p:nvPr/>
        </p:nvSpPr>
        <p:spPr>
          <a:xfrm>
            <a:off x="1756883" y="1225250"/>
            <a:ext cx="8678234" cy="369291"/>
          </a:xfrm>
          <a:prstGeom prst="rect">
            <a:avLst/>
          </a:prstGeom>
          <a:solidFill>
            <a:srgbClr val="1ED88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6"/>
            </a:pPr>
            <a:r>
              <a:rPr lang="en-ID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ID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Menetapkan</a:t>
            </a:r>
            <a:r>
              <a:rPr lang="en-ID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Kinerja </a:t>
            </a:r>
            <a:r>
              <a:rPr lang="en-ID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Operasional</a:t>
            </a:r>
            <a:r>
              <a:rPr lang="en-ID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D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Sebagai</a:t>
            </a:r>
            <a:r>
              <a:rPr lang="en-ID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D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Sasaran</a:t>
            </a:r>
            <a:r>
              <a:rPr lang="en-ID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D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Subkegiatan</a:t>
            </a:r>
            <a:r>
              <a:rPr lang="en-ID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 dirty="0"/>
          </a:p>
        </p:txBody>
      </p:sp>
      <p:graphicFrame>
        <p:nvGraphicFramePr>
          <p:cNvPr id="5" name="Google Shape;318;p7">
            <a:extLst>
              <a:ext uri="{FF2B5EF4-FFF2-40B4-BE49-F238E27FC236}">
                <a16:creationId xmlns:a16="http://schemas.microsoft.com/office/drawing/2014/main" id="{1A3F4E34-60CB-3FD5-9DF2-69F6594C3D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0760227"/>
              </p:ext>
            </p:extLst>
          </p:nvPr>
        </p:nvGraphicFramePr>
        <p:xfrm>
          <a:off x="843414" y="1990692"/>
          <a:ext cx="5152809" cy="197315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2093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1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100" b="1" u="none" strike="noStrike" cap="none" dirty="0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Nama Sub </a:t>
                      </a:r>
                      <a:r>
                        <a:rPr lang="en-ID" sz="1100" b="1" u="none" strike="noStrike" cap="none" dirty="0" err="1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Kegiatan</a:t>
                      </a:r>
                      <a:endParaRPr sz="1100" b="1" u="none" strike="noStrike" cap="none" dirty="0">
                        <a:solidFill>
                          <a:schemeClr val="tx1"/>
                        </a:solidFill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800" u="none" strike="noStrike" cap="none"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800" u="none" strike="noStrike" cap="none"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Penyediaan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Gaji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Tunjangan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ASN</a:t>
                      </a: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100" b="1" u="none" strike="noStrike" cap="none" dirty="0" err="1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Sasaran</a:t>
                      </a:r>
                      <a:r>
                        <a:rPr lang="en-ID" sz="1100" b="1" u="none" strike="noStrike" cap="none" dirty="0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 Sub </a:t>
                      </a:r>
                      <a:r>
                        <a:rPr lang="en-ID" sz="1100" b="1" u="none" strike="noStrike" cap="none" dirty="0" err="1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Kegiatan</a:t>
                      </a:r>
                      <a:endParaRPr sz="1100" b="1" u="none" strike="noStrike" cap="none" dirty="0">
                        <a:solidFill>
                          <a:schemeClr val="tx1"/>
                        </a:solidFill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800" u="none" strike="noStrike" cap="none"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800" u="none" strike="noStrike" cap="none"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Terselenggaranya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layanan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Penyedian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Gaji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Tunjangan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ASN</a:t>
                      </a: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100" b="1" u="none" strike="noStrike" cap="none" dirty="0" err="1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Indikator</a:t>
                      </a:r>
                      <a:r>
                        <a:rPr lang="en-ID" sz="1100" b="1" u="none" strike="noStrike" cap="none" dirty="0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 Sub </a:t>
                      </a:r>
                      <a:r>
                        <a:rPr lang="en-ID" sz="1100" b="1" u="none" strike="noStrike" cap="none" dirty="0" err="1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Kegiatan</a:t>
                      </a:r>
                      <a:endParaRPr sz="1100" b="1" u="none" strike="noStrike" cap="none" dirty="0">
                        <a:solidFill>
                          <a:schemeClr val="tx1"/>
                        </a:solidFill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800" u="none" strike="noStrike" cap="none"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800" u="none" strike="noStrike" cap="none"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n-NO" sz="1050" dirty="0">
                          <a:latin typeface="+mj-lt"/>
                        </a:rPr>
                        <a:t>Frekuensi Gaji dan Tunjangan yang disediakan untuk ASN 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100" b="1" u="none" strike="noStrike" cap="none" dirty="0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Target Sub </a:t>
                      </a:r>
                      <a:r>
                        <a:rPr lang="en-ID" sz="1100" b="1" u="none" strike="noStrike" cap="none" dirty="0" err="1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Kegiatan</a:t>
                      </a:r>
                      <a:endParaRPr sz="1100" b="1" u="none" strike="noStrike" cap="none" dirty="0">
                        <a:solidFill>
                          <a:schemeClr val="tx1"/>
                        </a:solidFill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800" u="none" strike="noStrike" cap="none"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800" u="none" strike="noStrike" cap="none"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75 Orang</a:t>
                      </a:r>
                      <a:endParaRPr sz="800" u="none" strike="noStrike" cap="none" dirty="0"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100" b="1" u="none" strike="noStrike" cap="none" dirty="0" err="1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Anggaran</a:t>
                      </a:r>
                      <a:endParaRPr sz="1100" b="1" u="none" strike="noStrike" cap="none" dirty="0">
                        <a:solidFill>
                          <a:schemeClr val="tx1"/>
                        </a:solidFill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800" u="none" strike="noStrike" cap="none"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800" u="none" strike="noStrike" cap="none"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30,127,714,363</a:t>
                      </a:r>
                      <a:endParaRPr sz="800" u="none" strike="noStrike" cap="none" dirty="0"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Google Shape;319;p7">
            <a:extLst>
              <a:ext uri="{FF2B5EF4-FFF2-40B4-BE49-F238E27FC236}">
                <a16:creationId xmlns:a16="http://schemas.microsoft.com/office/drawing/2014/main" id="{0D544F6B-C9D6-45A3-6577-D608D72BC8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4705358"/>
              </p:ext>
            </p:extLst>
          </p:nvPr>
        </p:nvGraphicFramePr>
        <p:xfrm>
          <a:off x="6453424" y="1995740"/>
          <a:ext cx="5181600" cy="1973125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2233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0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100" b="1" u="none" strike="noStrike" cap="none" dirty="0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Nama Sub </a:t>
                      </a:r>
                      <a:r>
                        <a:rPr lang="en-ID" sz="1100" b="1" u="none" strike="noStrike" cap="none" dirty="0" err="1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Kegiatan</a:t>
                      </a:r>
                      <a:endParaRPr sz="1100" b="1" u="none" strike="noStrike" cap="none" dirty="0">
                        <a:solidFill>
                          <a:schemeClr val="tx1"/>
                        </a:solidFill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800" u="none" strike="noStrike" cap="none"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800" u="none" strike="noStrike" cap="none"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Penyediaan Peralatan dan Perlengkapan Kantor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100" b="1" u="none" strike="noStrike" cap="none" dirty="0" err="1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Sasaran</a:t>
                      </a:r>
                      <a:r>
                        <a:rPr lang="en-ID" sz="1100" b="1" u="none" strike="noStrike" cap="none" dirty="0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 Sub </a:t>
                      </a:r>
                      <a:r>
                        <a:rPr lang="en-ID" sz="1100" b="1" u="none" strike="noStrike" cap="none" dirty="0" err="1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Kegiatan</a:t>
                      </a:r>
                      <a:endParaRPr sz="1100" b="1" u="none" strike="noStrike" cap="none" dirty="0">
                        <a:solidFill>
                          <a:schemeClr val="tx1"/>
                        </a:solidFill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800" u="none" strike="noStrike" cap="none"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800" u="none" strike="noStrike" cap="none"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0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Tersedianya Peralatan dan Perlengkapan Kantor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100" b="1" u="none" strike="noStrike" cap="none" dirty="0" err="1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Indikator</a:t>
                      </a:r>
                      <a:r>
                        <a:rPr lang="en-ID" sz="1100" b="1" u="none" strike="noStrike" cap="none" dirty="0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 Sub </a:t>
                      </a:r>
                      <a:r>
                        <a:rPr lang="en-ID" sz="1100" b="1" u="none" strike="noStrike" cap="none" dirty="0" err="1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Kegiatan</a:t>
                      </a:r>
                      <a:endParaRPr sz="1100" b="1" u="none" strike="noStrike" cap="none" dirty="0">
                        <a:solidFill>
                          <a:schemeClr val="tx1"/>
                        </a:solidFill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800" u="none" strike="noStrike" cap="none">
                          <a:highlight>
                            <a:srgbClr val="FFFF00"/>
                          </a:highlight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800" u="none" strike="noStrike" cap="none">
                        <a:highlight>
                          <a:srgbClr val="FFFF00"/>
                        </a:highlight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0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Jumlah Paket Peralatan dan Perlengkapan Kantor yang Disediakan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100" b="1" u="none" strike="noStrike" cap="none" dirty="0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Target Sub </a:t>
                      </a:r>
                      <a:r>
                        <a:rPr lang="en-ID" sz="1100" b="1" u="none" strike="noStrike" cap="none" dirty="0" err="1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Kegiatan</a:t>
                      </a:r>
                      <a:endParaRPr sz="1100" b="1" u="none" strike="noStrike" cap="none" dirty="0">
                        <a:solidFill>
                          <a:schemeClr val="tx1"/>
                        </a:solidFill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800" u="none" strike="noStrike" cap="none"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800" u="none" strike="noStrike" cap="none"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1 </a:t>
                      </a:r>
                      <a:r>
                        <a:rPr lang="en-US" sz="800" u="none" strike="noStrike" cap="none" dirty="0" err="1"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Dokumen</a:t>
                      </a:r>
                      <a:endParaRPr sz="800" u="none" strike="noStrike" cap="none" dirty="0"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100" b="1" u="none" strike="noStrike" cap="none" dirty="0" err="1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Anggaran</a:t>
                      </a:r>
                      <a:endParaRPr sz="1100" b="1" u="none" strike="noStrike" cap="none" dirty="0">
                        <a:solidFill>
                          <a:schemeClr val="tx1"/>
                        </a:solidFill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800" u="none" strike="noStrike" cap="none"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800" u="none" strike="noStrike" cap="none"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147,105,000</a:t>
                      </a:r>
                      <a:endParaRPr sz="800" u="none" strike="noStrike" cap="none" dirty="0"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Google Shape;322;p7">
            <a:extLst>
              <a:ext uri="{FF2B5EF4-FFF2-40B4-BE49-F238E27FC236}">
                <a16:creationId xmlns:a16="http://schemas.microsoft.com/office/drawing/2014/main" id="{826DA6E5-C1F1-7E30-DFB7-7B113BC8E9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2351206"/>
              </p:ext>
            </p:extLst>
          </p:nvPr>
        </p:nvGraphicFramePr>
        <p:xfrm>
          <a:off x="845088" y="4334593"/>
          <a:ext cx="5152809" cy="197315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2093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1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100" b="1" u="none" strike="noStrike" cap="none" dirty="0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Nama Sub </a:t>
                      </a:r>
                      <a:r>
                        <a:rPr lang="en-ID" sz="1100" b="1" u="none" strike="noStrike" cap="none" dirty="0" err="1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Kegiatan</a:t>
                      </a:r>
                      <a:endParaRPr sz="1100" b="1" u="none" strike="noStrike" cap="none" dirty="0">
                        <a:solidFill>
                          <a:schemeClr val="tx1"/>
                        </a:solidFill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800" u="none" strike="noStrike" cap="none" dirty="0"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800" u="none" strike="noStrike" cap="none" dirty="0"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0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Pembahasan rancangan Perda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100" b="1" u="none" strike="noStrike" cap="none" dirty="0" err="1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Sasaran</a:t>
                      </a:r>
                      <a:r>
                        <a:rPr lang="en-ID" sz="1100" b="1" u="none" strike="noStrike" cap="none" dirty="0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 Sub </a:t>
                      </a:r>
                      <a:r>
                        <a:rPr lang="en-ID" sz="1100" b="1" u="none" strike="noStrike" cap="none" dirty="0" err="1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Kegiatan</a:t>
                      </a:r>
                      <a:endParaRPr sz="1100" b="1" u="none" strike="noStrike" cap="none" dirty="0">
                        <a:solidFill>
                          <a:schemeClr val="tx1"/>
                        </a:solidFill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800" u="none" strike="noStrike" cap="none"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800" u="none" strike="noStrike" cap="none"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Terselenggaranya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layanan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penyusunan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pembahasan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Pembentukan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Peraturan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Daerah</a:t>
                      </a: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100" b="1" u="none" strike="noStrike" cap="none" dirty="0" err="1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Indikator</a:t>
                      </a:r>
                      <a:r>
                        <a:rPr lang="en-ID" sz="1100" b="1" u="none" strike="noStrike" cap="none" dirty="0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 Sub </a:t>
                      </a:r>
                      <a:r>
                        <a:rPr lang="en-ID" sz="1100" b="1" u="none" strike="noStrike" cap="none" dirty="0" err="1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Kegiatan</a:t>
                      </a:r>
                      <a:endParaRPr sz="1100" b="1" u="none" strike="noStrike" cap="none" dirty="0">
                        <a:solidFill>
                          <a:schemeClr val="tx1"/>
                        </a:solidFill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800" u="none" strike="noStrike" cap="none"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800" u="none" strike="noStrike" cap="none"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Jumlah Dokumen Laporan Pelaksanaan Program Peraturan Peraturan Daerah</a:t>
                      </a: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100" b="1" u="none" strike="noStrike" cap="none" dirty="0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Target Sub </a:t>
                      </a:r>
                      <a:r>
                        <a:rPr lang="en-ID" sz="1100" b="1" u="none" strike="noStrike" cap="none" dirty="0" err="1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Kegiatan</a:t>
                      </a:r>
                      <a:endParaRPr sz="1100" b="1" u="none" strike="noStrike" cap="none" dirty="0">
                        <a:solidFill>
                          <a:schemeClr val="tx1"/>
                        </a:solidFill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800" u="none" strike="noStrike" cap="none"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800" u="none" strike="noStrike" cap="none"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6 </a:t>
                      </a:r>
                      <a:r>
                        <a:rPr lang="en-US" sz="800" u="none" strike="noStrike" cap="none" dirty="0" err="1"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Dokumen</a:t>
                      </a:r>
                      <a:endParaRPr sz="800" u="none" strike="noStrike" cap="none" dirty="0"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100" b="1" u="none" strike="noStrike" cap="none" dirty="0" err="1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Anggaran</a:t>
                      </a:r>
                      <a:endParaRPr sz="1100" b="1" u="none" strike="noStrike" cap="none" dirty="0">
                        <a:solidFill>
                          <a:schemeClr val="tx1"/>
                        </a:solidFill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800" u="none" strike="noStrike" cap="none"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800" u="none" strike="noStrike" cap="none"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600,020,000</a:t>
                      </a:r>
                      <a:endParaRPr sz="800" u="none" strike="noStrike" cap="none" dirty="0"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60" name="Graphic 16">
            <a:extLst>
              <a:ext uri="{FF2B5EF4-FFF2-40B4-BE49-F238E27FC236}">
                <a16:creationId xmlns:a16="http://schemas.microsoft.com/office/drawing/2014/main" id="{F8B05EFD-CC21-119F-F1EF-B2916745D0B1}"/>
              </a:ext>
            </a:extLst>
          </p:cNvPr>
          <p:cNvGrpSpPr/>
          <p:nvPr/>
        </p:nvGrpSpPr>
        <p:grpSpPr>
          <a:xfrm>
            <a:off x="258723" y="96616"/>
            <a:ext cx="11478349" cy="982988"/>
            <a:chOff x="258724" y="365124"/>
            <a:chExt cx="11654584" cy="1332654"/>
          </a:xfrm>
        </p:grpSpPr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622E9A16-3388-093A-997F-870AF642C215}"/>
                </a:ext>
              </a:extLst>
            </p:cNvPr>
            <p:cNvSpPr/>
            <p:nvPr/>
          </p:nvSpPr>
          <p:spPr>
            <a:xfrm>
              <a:off x="258724" y="463154"/>
              <a:ext cx="11654584" cy="1136593"/>
            </a:xfrm>
            <a:custGeom>
              <a:avLst/>
              <a:gdLst>
                <a:gd name="connsiteX0" fmla="*/ 10471027 w 11654584"/>
                <a:gd name="connsiteY0" fmla="*/ 1136551 h 1136593"/>
                <a:gd name="connsiteX1" fmla="*/ -46 w 11654584"/>
                <a:gd name="connsiteY1" fmla="*/ 1136551 h 1136593"/>
                <a:gd name="connsiteX2" fmla="*/ 185271 w 11654584"/>
                <a:gd name="connsiteY2" fmla="*/ 563784 h 1136593"/>
                <a:gd name="connsiteX3" fmla="*/ 1183467 w 11654584"/>
                <a:gd name="connsiteY3" fmla="*/ -42 h 1136593"/>
                <a:gd name="connsiteX4" fmla="*/ 11654539 w 11654584"/>
                <a:gd name="connsiteY4" fmla="*/ -42 h 1136593"/>
                <a:gd name="connsiteX5" fmla="*/ 11469222 w 11654584"/>
                <a:gd name="connsiteY5" fmla="*/ 572724 h 1136593"/>
                <a:gd name="connsiteX6" fmla="*/ 10471027 w 11654584"/>
                <a:gd name="connsiteY6" fmla="*/ 1136551 h 113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54584" h="1136593">
                  <a:moveTo>
                    <a:pt x="10471027" y="1136551"/>
                  </a:moveTo>
                  <a:lnTo>
                    <a:pt x="-46" y="1136551"/>
                  </a:lnTo>
                  <a:lnTo>
                    <a:pt x="185271" y="563784"/>
                  </a:lnTo>
                  <a:cubicBezTo>
                    <a:pt x="292447" y="233614"/>
                    <a:pt x="706442" y="-230"/>
                    <a:pt x="1183467" y="-42"/>
                  </a:cubicBezTo>
                  <a:lnTo>
                    <a:pt x="11654539" y="-42"/>
                  </a:lnTo>
                  <a:lnTo>
                    <a:pt x="11469222" y="572724"/>
                  </a:lnTo>
                  <a:cubicBezTo>
                    <a:pt x="11361895" y="902830"/>
                    <a:pt x="10947990" y="1136625"/>
                    <a:pt x="10471027" y="1136551"/>
                  </a:cubicBezTo>
                  <a:close/>
                </a:path>
              </a:pathLst>
            </a:custGeom>
            <a:solidFill>
              <a:srgbClr val="6D0000"/>
            </a:solidFill>
            <a:ln w="43376" cap="flat">
              <a:noFill/>
              <a:prstDash val="solid"/>
              <a:miter/>
            </a:ln>
          </p:spPr>
          <p:txBody>
            <a:bodyPr tIns="180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621398D2-0E71-B69F-B8BB-4BAFADE910E3}"/>
                </a:ext>
              </a:extLst>
            </p:cNvPr>
            <p:cNvSpPr/>
            <p:nvPr/>
          </p:nvSpPr>
          <p:spPr>
            <a:xfrm>
              <a:off x="930554" y="398412"/>
              <a:ext cx="10510566" cy="1266076"/>
            </a:xfrm>
            <a:custGeom>
              <a:avLst/>
              <a:gdLst>
                <a:gd name="connsiteX0" fmla="*/ -46 w 10510566"/>
                <a:gd name="connsiteY0" fmla="*/ 1266030 h 1266076"/>
                <a:gd name="connsiteX1" fmla="*/ 204801 w 10510566"/>
                <a:gd name="connsiteY1" fmla="*/ 635309 h 1266076"/>
                <a:gd name="connsiteX2" fmla="*/ 1329290 w 10510566"/>
                <a:gd name="connsiteY2" fmla="*/ -37 h 1266076"/>
                <a:gd name="connsiteX3" fmla="*/ 10510521 w 10510566"/>
                <a:gd name="connsiteY3" fmla="*/ -37 h 1266076"/>
                <a:gd name="connsiteX4" fmla="*/ 10305239 w 10510566"/>
                <a:gd name="connsiteY4" fmla="*/ 630684 h 1266076"/>
                <a:gd name="connsiteX5" fmla="*/ 9181185 w 10510566"/>
                <a:gd name="connsiteY5" fmla="*/ 1266030 h 1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10566" h="1266076">
                  <a:moveTo>
                    <a:pt x="-46" y="1266030"/>
                  </a:moveTo>
                  <a:lnTo>
                    <a:pt x="204801" y="635309"/>
                  </a:lnTo>
                  <a:cubicBezTo>
                    <a:pt x="323912" y="262613"/>
                    <a:pt x="791246" y="-1433"/>
                    <a:pt x="1329290" y="-37"/>
                  </a:cubicBezTo>
                  <a:lnTo>
                    <a:pt x="10510521" y="-37"/>
                  </a:lnTo>
                  <a:lnTo>
                    <a:pt x="10305239" y="630684"/>
                  </a:lnTo>
                  <a:cubicBezTo>
                    <a:pt x="10186150" y="1003269"/>
                    <a:pt x="9719081" y="1267281"/>
                    <a:pt x="9181185" y="1266030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43376" cap="flat">
              <a:noFill/>
              <a:prstDash val="solid"/>
              <a:miter/>
            </a:ln>
          </p:spPr>
          <p:txBody>
            <a:bodyPr tIns="180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1721D7F2-FA15-BC29-3D79-00E73A9BAF19}"/>
                </a:ext>
              </a:extLst>
            </p:cNvPr>
            <p:cNvSpPr/>
            <p:nvPr/>
          </p:nvSpPr>
          <p:spPr>
            <a:xfrm>
              <a:off x="871096" y="365124"/>
              <a:ext cx="10629481" cy="1332654"/>
            </a:xfrm>
            <a:custGeom>
              <a:avLst/>
              <a:gdLst>
                <a:gd name="connsiteX0" fmla="*/ 10509652 w 10629481"/>
                <a:gd name="connsiteY0" fmla="*/ 66545 h 1332654"/>
                <a:gd name="connsiteX1" fmla="*/ 10317825 w 10629481"/>
                <a:gd name="connsiteY1" fmla="*/ 656266 h 1332654"/>
                <a:gd name="connsiteX2" fmla="*/ 9239340 w 10629481"/>
                <a:gd name="connsiteY2" fmla="*/ 1266025 h 1332654"/>
                <a:gd name="connsiteX3" fmla="*/ 118436 w 10629481"/>
                <a:gd name="connsiteY3" fmla="*/ 1266025 h 1332654"/>
                <a:gd name="connsiteX4" fmla="*/ 310697 w 10629481"/>
                <a:gd name="connsiteY4" fmla="*/ 675996 h 1332654"/>
                <a:gd name="connsiteX5" fmla="*/ 1388748 w 10629481"/>
                <a:gd name="connsiteY5" fmla="*/ 66545 h 1332654"/>
                <a:gd name="connsiteX6" fmla="*/ 10509652 w 10629481"/>
                <a:gd name="connsiteY6" fmla="*/ 66545 h 1332654"/>
                <a:gd name="connsiteX7" fmla="*/ 10627700 w 10629481"/>
                <a:gd name="connsiteY7" fmla="*/ -41 h 1332654"/>
                <a:gd name="connsiteX8" fmla="*/ 1388748 w 10629481"/>
                <a:gd name="connsiteY8" fmla="*/ -41 h 1332654"/>
                <a:gd name="connsiteX9" fmla="*/ 216953 w 10629481"/>
                <a:gd name="connsiteY9" fmla="*/ 660891 h 1332654"/>
                <a:gd name="connsiteX10" fmla="*/ -46 w 10629481"/>
                <a:gd name="connsiteY10" fmla="*/ 1332612 h 1332654"/>
                <a:gd name="connsiteX11" fmla="*/ 9240642 w 10629481"/>
                <a:gd name="connsiteY11" fmla="*/ 1332612 h 1332654"/>
                <a:gd name="connsiteX12" fmla="*/ 10412437 w 10629481"/>
                <a:gd name="connsiteY12" fmla="*/ 671372 h 1332654"/>
                <a:gd name="connsiteX13" fmla="*/ 10629436 w 10629481"/>
                <a:gd name="connsiteY13" fmla="*/ -41 h 133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29481" h="1332654">
                  <a:moveTo>
                    <a:pt x="10509652" y="66545"/>
                  </a:moveTo>
                  <a:lnTo>
                    <a:pt x="10317825" y="656266"/>
                  </a:lnTo>
                  <a:cubicBezTo>
                    <a:pt x="10203770" y="1013857"/>
                    <a:pt x="9755537" y="1267289"/>
                    <a:pt x="9239340" y="1266025"/>
                  </a:cubicBezTo>
                  <a:lnTo>
                    <a:pt x="118436" y="1266025"/>
                  </a:lnTo>
                  <a:lnTo>
                    <a:pt x="310697" y="675996"/>
                  </a:lnTo>
                  <a:cubicBezTo>
                    <a:pt x="424743" y="318575"/>
                    <a:pt x="872794" y="65278"/>
                    <a:pt x="1388748" y="66545"/>
                  </a:cubicBezTo>
                  <a:lnTo>
                    <a:pt x="10509652" y="66545"/>
                  </a:lnTo>
                  <a:moveTo>
                    <a:pt x="10627700" y="-41"/>
                  </a:moveTo>
                  <a:lnTo>
                    <a:pt x="1388748" y="-41"/>
                  </a:lnTo>
                  <a:cubicBezTo>
                    <a:pt x="829034" y="-624"/>
                    <a:pt x="342973" y="273530"/>
                    <a:pt x="216953" y="660891"/>
                  </a:cubicBezTo>
                  <a:lnTo>
                    <a:pt x="-46" y="1332612"/>
                  </a:lnTo>
                  <a:lnTo>
                    <a:pt x="9240642" y="1332612"/>
                  </a:lnTo>
                  <a:cubicBezTo>
                    <a:pt x="9800412" y="1333047"/>
                    <a:pt x="10286447" y="1058791"/>
                    <a:pt x="10412437" y="671372"/>
                  </a:cubicBezTo>
                  <a:lnTo>
                    <a:pt x="10629436" y="-41"/>
                  </a:lnTo>
                  <a:close/>
                </a:path>
              </a:pathLst>
            </a:custGeom>
            <a:solidFill>
              <a:srgbClr val="FFFFFF"/>
            </a:solidFill>
            <a:ln w="43376" cap="flat">
              <a:noFill/>
              <a:prstDash val="solid"/>
              <a:miter/>
            </a:ln>
          </p:spPr>
          <p:txBody>
            <a:bodyPr tIns="180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264" name="Title 1">
            <a:extLst>
              <a:ext uri="{FF2B5EF4-FFF2-40B4-BE49-F238E27FC236}">
                <a16:creationId xmlns:a16="http://schemas.microsoft.com/office/drawing/2014/main" id="{D022E79A-F884-2268-E534-635748583969}"/>
              </a:ext>
            </a:extLst>
          </p:cNvPr>
          <p:cNvSpPr txBox="1">
            <a:spLocks/>
          </p:cNvSpPr>
          <p:nvPr/>
        </p:nvSpPr>
        <p:spPr>
          <a:xfrm>
            <a:off x="1444255" y="135449"/>
            <a:ext cx="9162805" cy="962688"/>
          </a:xfrm>
          <a:prstGeom prst="rect">
            <a:avLst/>
          </a:prstGeom>
        </p:spPr>
        <p:txBody>
          <a:bodyPr vert="horz" lIns="91440" tIns="180000" rIns="91440" bIns="18000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61418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TAHAP  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Menerjemahkan Pohon Kinerja Ke Dalam Komponen Perencanaan Dan Kinerja Jabatan</a:t>
            </a:r>
          </a:p>
        </p:txBody>
      </p:sp>
      <p:graphicFrame>
        <p:nvGraphicFramePr>
          <p:cNvPr id="12" name="Google Shape;322;p7">
            <a:extLst>
              <a:ext uri="{FF2B5EF4-FFF2-40B4-BE49-F238E27FC236}">
                <a16:creationId xmlns:a16="http://schemas.microsoft.com/office/drawing/2014/main" id="{826DA6E5-C1F1-7E30-DFB7-7B113BC8E9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5737916"/>
              </p:ext>
            </p:extLst>
          </p:nvPr>
        </p:nvGraphicFramePr>
        <p:xfrm>
          <a:off x="6420388" y="4347293"/>
          <a:ext cx="5152809" cy="197315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2093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1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100" b="1" u="none" strike="noStrike" cap="none" dirty="0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Nama Sub </a:t>
                      </a:r>
                      <a:r>
                        <a:rPr lang="en-ID" sz="1100" b="1" u="none" strike="noStrike" cap="none" dirty="0" err="1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Kegiatan</a:t>
                      </a:r>
                      <a:endParaRPr sz="1100" b="1" u="none" strike="noStrike" cap="none" dirty="0">
                        <a:solidFill>
                          <a:schemeClr val="tx1"/>
                        </a:solidFill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800" u="none" strike="noStrike" cap="none" dirty="0"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800" u="none" strike="noStrike" cap="none" dirty="0"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Fasilitasi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Rapat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Koordinasi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Konsultasi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DPRD</a:t>
                      </a: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100" b="1" u="none" strike="noStrike" cap="none" dirty="0" err="1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Sasaran</a:t>
                      </a:r>
                      <a:r>
                        <a:rPr lang="en-ID" sz="1100" b="1" u="none" strike="noStrike" cap="none" dirty="0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 Sub </a:t>
                      </a:r>
                      <a:r>
                        <a:rPr lang="en-ID" sz="1100" b="1" u="none" strike="noStrike" cap="none" dirty="0" err="1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Kegiatan</a:t>
                      </a:r>
                      <a:endParaRPr sz="1100" b="1" u="none" strike="noStrike" cap="none" dirty="0">
                        <a:solidFill>
                          <a:schemeClr val="tx1"/>
                        </a:solidFill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800" u="none" strike="noStrike" cap="none"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800" u="none" strike="noStrike" cap="none"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Terselenggaranya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Koordinasi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Konsultasi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Daerah</a:t>
                      </a: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100" b="1" u="none" strike="noStrike" cap="none" dirty="0" err="1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Indikator</a:t>
                      </a:r>
                      <a:r>
                        <a:rPr lang="en-ID" sz="1100" b="1" u="none" strike="noStrike" cap="none" dirty="0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 Sub </a:t>
                      </a:r>
                      <a:r>
                        <a:rPr lang="en-ID" sz="1100" b="1" u="none" strike="noStrike" cap="none" dirty="0" err="1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Kegiatan</a:t>
                      </a:r>
                      <a:endParaRPr sz="1100" b="1" u="none" strike="noStrike" cap="none" dirty="0">
                        <a:solidFill>
                          <a:schemeClr val="tx1"/>
                        </a:solidFill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800" u="none" strike="noStrike" cap="none"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800" u="none" strike="noStrike" cap="none"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050" dirty="0" err="1">
                          <a:latin typeface="+mj-lt"/>
                        </a:rPr>
                        <a:t>Jumlah</a:t>
                      </a:r>
                      <a:r>
                        <a:rPr lang="en-ID" sz="1050" dirty="0">
                          <a:latin typeface="+mj-lt"/>
                        </a:rPr>
                        <a:t> </a:t>
                      </a:r>
                      <a:r>
                        <a:rPr lang="en-ID" sz="1050" dirty="0" err="1">
                          <a:latin typeface="+mj-lt"/>
                        </a:rPr>
                        <a:t>kunjungan</a:t>
                      </a:r>
                      <a:r>
                        <a:rPr lang="en-ID" sz="1050" dirty="0">
                          <a:latin typeface="+mj-lt"/>
                        </a:rPr>
                        <a:t> </a:t>
                      </a:r>
                      <a:r>
                        <a:rPr lang="en-ID" sz="1050" dirty="0" err="1">
                          <a:latin typeface="+mj-lt"/>
                        </a:rPr>
                        <a:t>kerja</a:t>
                      </a:r>
                      <a:r>
                        <a:rPr lang="en-ID" sz="1050" dirty="0">
                          <a:latin typeface="+mj-lt"/>
                        </a:rPr>
                        <a:t> </a:t>
                      </a:r>
                      <a:r>
                        <a:rPr lang="en-ID" sz="1050" dirty="0" err="1">
                          <a:latin typeface="+mj-lt"/>
                        </a:rPr>
                        <a:t>dalam</a:t>
                      </a:r>
                      <a:r>
                        <a:rPr lang="en-ID" sz="1050" dirty="0">
                          <a:latin typeface="+mj-lt"/>
                        </a:rPr>
                        <a:t> </a:t>
                      </a:r>
                      <a:r>
                        <a:rPr lang="en-ID" sz="1050" dirty="0" err="1">
                          <a:latin typeface="+mj-lt"/>
                        </a:rPr>
                        <a:t>daerah</a:t>
                      </a:r>
                      <a:r>
                        <a:rPr lang="en-ID" sz="1050" dirty="0">
                          <a:latin typeface="+mj-lt"/>
                        </a:rPr>
                        <a:t> per </a:t>
                      </a:r>
                      <a:r>
                        <a:rPr lang="en-ID" sz="1050" dirty="0" err="1">
                          <a:latin typeface="+mj-lt"/>
                        </a:rPr>
                        <a:t>Anggota</a:t>
                      </a:r>
                      <a:r>
                        <a:rPr lang="en-ID" sz="1050" dirty="0">
                          <a:latin typeface="+mj-lt"/>
                        </a:rPr>
                        <a:t> DPRD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100" b="1" u="none" strike="noStrike" cap="none" dirty="0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Target Sub </a:t>
                      </a:r>
                      <a:r>
                        <a:rPr lang="en-ID" sz="1100" b="1" u="none" strike="noStrike" cap="none" dirty="0" err="1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Kegiatan</a:t>
                      </a:r>
                      <a:endParaRPr sz="1100" b="1" u="none" strike="noStrike" cap="none" dirty="0">
                        <a:solidFill>
                          <a:schemeClr val="tx1"/>
                        </a:solidFill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800" u="none" strike="noStrike" cap="none"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800" u="none" strike="noStrike" cap="none"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12 Kali</a:t>
                      </a:r>
                      <a:endParaRPr sz="800" u="none" strike="noStrike" cap="none" dirty="0"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100" b="1" u="none" strike="noStrike" cap="none" dirty="0" err="1">
                          <a:solidFill>
                            <a:schemeClr val="tx1"/>
                          </a:solidFill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Anggaran</a:t>
                      </a:r>
                      <a:endParaRPr sz="1100" b="1" u="none" strike="noStrike" cap="none" dirty="0">
                        <a:solidFill>
                          <a:schemeClr val="tx1"/>
                        </a:solidFill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800" u="none" strike="noStrike" cap="none"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:</a:t>
                      </a:r>
                      <a:endParaRPr sz="800" u="none" strike="noStrike" cap="none"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>
                          <a:latin typeface="+mj-lt"/>
                          <a:ea typeface="Bookman Old Style"/>
                          <a:cs typeface="Bookman Old Style"/>
                          <a:sym typeface="Bookman Old Style"/>
                        </a:rPr>
                        <a:t>717,050,000</a:t>
                      </a:r>
                      <a:endParaRPr sz="800" u="none" strike="noStrike" cap="none" dirty="0">
                        <a:latin typeface="+mj-lt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48975" marR="489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36945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356;p11"/>
          <p:cNvSpPr/>
          <p:nvPr/>
        </p:nvSpPr>
        <p:spPr>
          <a:xfrm rot="10800000">
            <a:off x="1468721" y="162561"/>
            <a:ext cx="1032387" cy="580270"/>
          </a:xfrm>
          <a:prstGeom prst="flowChartDelay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356;p11"/>
          <p:cNvSpPr/>
          <p:nvPr/>
        </p:nvSpPr>
        <p:spPr>
          <a:xfrm>
            <a:off x="9843741" y="150812"/>
            <a:ext cx="1032387" cy="580270"/>
          </a:xfrm>
          <a:prstGeom prst="flowChartDelay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Pangkat 2">
            <a:extLst>
              <a:ext uri="{FF2B5EF4-FFF2-40B4-BE49-F238E27FC236}">
                <a16:creationId xmlns:a16="http://schemas.microsoft.com/office/drawing/2014/main" id="{1325BF06-BC08-7110-F152-DE3134713BFD}"/>
              </a:ext>
            </a:extLst>
          </p:cNvPr>
          <p:cNvSpPr/>
          <p:nvPr/>
        </p:nvSpPr>
        <p:spPr>
          <a:xfrm>
            <a:off x="2380860" y="294399"/>
            <a:ext cx="246029" cy="265970"/>
          </a:xfrm>
          <a:prstGeom prst="chevron">
            <a:avLst/>
          </a:prstGeom>
          <a:solidFill>
            <a:srgbClr val="7979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86">
              <a:solidFill>
                <a:schemeClr val="tx1"/>
              </a:solidFill>
            </a:endParaRPr>
          </a:p>
        </p:txBody>
      </p:sp>
      <p:sp>
        <p:nvSpPr>
          <p:cNvPr id="115" name="Pangkat 114">
            <a:extLst>
              <a:ext uri="{FF2B5EF4-FFF2-40B4-BE49-F238E27FC236}">
                <a16:creationId xmlns:a16="http://schemas.microsoft.com/office/drawing/2014/main" id="{AC5F025B-0089-3DA4-E255-9C9F272A75CC}"/>
              </a:ext>
            </a:extLst>
          </p:cNvPr>
          <p:cNvSpPr/>
          <p:nvPr/>
        </p:nvSpPr>
        <p:spPr>
          <a:xfrm rot="10800000">
            <a:off x="9459845" y="315751"/>
            <a:ext cx="246029" cy="265970"/>
          </a:xfrm>
          <a:prstGeom prst="chevron">
            <a:avLst/>
          </a:prstGeom>
          <a:solidFill>
            <a:srgbClr val="7979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86">
              <a:solidFill>
                <a:schemeClr val="tx1"/>
              </a:solidFill>
            </a:endParaRPr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id="{7CA3BB9E-6DD9-2500-5056-24E193043D08}"/>
              </a:ext>
            </a:extLst>
          </p:cNvPr>
          <p:cNvSpPr/>
          <p:nvPr/>
        </p:nvSpPr>
        <p:spPr>
          <a:xfrm>
            <a:off x="2805795" y="1745234"/>
            <a:ext cx="5597339" cy="288239"/>
          </a:xfrm>
          <a:prstGeom prst="round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786" dirty="0">
                <a:solidFill>
                  <a:schemeClr val="bg1"/>
                </a:solidFill>
              </a:rPr>
              <a:t>Meningkatnya kualitas pelayanan publik</a:t>
            </a:r>
            <a:endParaRPr lang="en-US" sz="786" dirty="0">
              <a:solidFill>
                <a:schemeClr val="bg1"/>
              </a:solidFill>
            </a:endParaRP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id="{96CCF47E-6925-9654-27EE-FF57068A31F6}"/>
              </a:ext>
            </a:extLst>
          </p:cNvPr>
          <p:cNvSpPr/>
          <p:nvPr/>
        </p:nvSpPr>
        <p:spPr>
          <a:xfrm>
            <a:off x="1255954" y="1003660"/>
            <a:ext cx="1079122" cy="1410378"/>
          </a:xfrm>
          <a:prstGeom prst="roundRect">
            <a:avLst/>
          </a:prstGeom>
          <a:solidFill>
            <a:srgbClr val="2F559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6" dirty="0">
                <a:solidFill>
                  <a:schemeClr val="bg1"/>
                </a:solidFill>
              </a:rPr>
              <a:t>Kinerja </a:t>
            </a:r>
            <a:r>
              <a:rPr lang="en-US" sz="786" dirty="0" err="1">
                <a:solidFill>
                  <a:schemeClr val="bg1"/>
                </a:solidFill>
              </a:rPr>
              <a:t>Strategis</a:t>
            </a:r>
            <a:r>
              <a:rPr lang="en-US" sz="786" dirty="0">
                <a:solidFill>
                  <a:schemeClr val="bg1"/>
                </a:solidFill>
              </a:rPr>
              <a:t> Daerah</a:t>
            </a:r>
          </a:p>
        </p:txBody>
      </p:sp>
      <p:cxnSp>
        <p:nvCxnSpPr>
          <p:cNvPr id="23" name="Straight Connector 74">
            <a:extLst>
              <a:ext uri="{FF2B5EF4-FFF2-40B4-BE49-F238E27FC236}">
                <a16:creationId xmlns:a16="http://schemas.microsoft.com/office/drawing/2014/main" id="{095E1EB4-6DB9-F804-5318-4F490AB6185A}"/>
              </a:ext>
            </a:extLst>
          </p:cNvPr>
          <p:cNvCxnSpPr>
            <a:cxnSpLocks/>
          </p:cNvCxnSpPr>
          <p:nvPr/>
        </p:nvCxnSpPr>
        <p:spPr>
          <a:xfrm flipV="1">
            <a:off x="2321339" y="1785059"/>
            <a:ext cx="606559" cy="687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1">
            <a:extLst>
              <a:ext uri="{FF2B5EF4-FFF2-40B4-BE49-F238E27FC236}">
                <a16:creationId xmlns:a16="http://schemas.microsoft.com/office/drawing/2014/main" id="{E505B05E-4430-FF86-36B1-9ABA8A0105A3}"/>
              </a:ext>
            </a:extLst>
          </p:cNvPr>
          <p:cNvSpPr/>
          <p:nvPr/>
        </p:nvSpPr>
        <p:spPr>
          <a:xfrm>
            <a:off x="2791942" y="1003660"/>
            <a:ext cx="5642781" cy="292971"/>
          </a:xfrm>
          <a:prstGeom prst="round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786" dirty="0">
                <a:solidFill>
                  <a:schemeClr val="bg1"/>
                </a:solidFill>
              </a:rPr>
              <a:t>Peningkatan kualitas tata kelola pemerintahan</a:t>
            </a:r>
            <a:endParaRPr lang="en-US" sz="786" dirty="0">
              <a:solidFill>
                <a:schemeClr val="bg1"/>
              </a:solidFill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900544C7-CC4B-4E97-A00A-1DA5236598D7}"/>
              </a:ext>
            </a:extLst>
          </p:cNvPr>
          <p:cNvSpPr/>
          <p:nvPr/>
        </p:nvSpPr>
        <p:spPr>
          <a:xfrm>
            <a:off x="2791941" y="1359561"/>
            <a:ext cx="5642781" cy="292971"/>
          </a:xfrm>
          <a:prstGeom prst="round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786" dirty="0"/>
              <a:t>Indeks Reformasi Birokrasi (RB)</a:t>
            </a:r>
            <a:endParaRPr lang="en-US" sz="786" dirty="0"/>
          </a:p>
        </p:txBody>
      </p:sp>
      <p:sp>
        <p:nvSpPr>
          <p:cNvPr id="31" name="Rounded Rectangle 43">
            <a:extLst>
              <a:ext uri="{FF2B5EF4-FFF2-40B4-BE49-F238E27FC236}">
                <a16:creationId xmlns:a16="http://schemas.microsoft.com/office/drawing/2014/main" id="{E1A24D38-4B02-8B7F-20C0-3FC2806C7CB4}"/>
              </a:ext>
            </a:extLst>
          </p:cNvPr>
          <p:cNvSpPr/>
          <p:nvPr/>
        </p:nvSpPr>
        <p:spPr>
          <a:xfrm>
            <a:off x="9707231" y="1025541"/>
            <a:ext cx="1035570" cy="1267732"/>
          </a:xfrm>
          <a:prstGeom prst="roundRect">
            <a:avLst/>
          </a:prstGeom>
          <a:solidFill>
            <a:srgbClr val="2F559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6" dirty="0">
                <a:solidFill>
                  <a:schemeClr val="bg1"/>
                </a:solidFill>
              </a:rPr>
              <a:t>PK </a:t>
            </a:r>
            <a:r>
              <a:rPr lang="en-US" sz="786" dirty="0" err="1">
                <a:solidFill>
                  <a:schemeClr val="bg1"/>
                </a:solidFill>
              </a:rPr>
              <a:t>Kepala</a:t>
            </a:r>
            <a:r>
              <a:rPr lang="en-US" sz="786" dirty="0">
                <a:solidFill>
                  <a:schemeClr val="bg1"/>
                </a:solidFill>
              </a:rPr>
              <a:t> Daerah</a:t>
            </a:r>
          </a:p>
        </p:txBody>
      </p:sp>
      <p:sp>
        <p:nvSpPr>
          <p:cNvPr id="32" name="Rounded Rectangle 1">
            <a:extLst>
              <a:ext uri="{FF2B5EF4-FFF2-40B4-BE49-F238E27FC236}">
                <a16:creationId xmlns:a16="http://schemas.microsoft.com/office/drawing/2014/main" id="{5BF42E76-153E-0BD0-0398-B59B2C0CD30A}"/>
              </a:ext>
            </a:extLst>
          </p:cNvPr>
          <p:cNvSpPr/>
          <p:nvPr/>
        </p:nvSpPr>
        <p:spPr>
          <a:xfrm>
            <a:off x="8589413" y="1003660"/>
            <a:ext cx="1048229" cy="303906"/>
          </a:xfrm>
          <a:prstGeom prst="round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86" dirty="0" err="1">
                <a:solidFill>
                  <a:schemeClr val="bg1"/>
                </a:solidFill>
              </a:rPr>
              <a:t>Tujuan</a:t>
            </a:r>
            <a:r>
              <a:rPr lang="en-US" sz="786" dirty="0">
                <a:solidFill>
                  <a:schemeClr val="bg1"/>
                </a:solidFill>
              </a:rPr>
              <a:t> RPJMD</a:t>
            </a:r>
          </a:p>
        </p:txBody>
      </p:sp>
      <p:sp>
        <p:nvSpPr>
          <p:cNvPr id="33" name="Rounded Rectangle 1">
            <a:extLst>
              <a:ext uri="{FF2B5EF4-FFF2-40B4-BE49-F238E27FC236}">
                <a16:creationId xmlns:a16="http://schemas.microsoft.com/office/drawing/2014/main" id="{58BC0B19-647C-7EB8-3AFE-B663C495D370}"/>
              </a:ext>
            </a:extLst>
          </p:cNvPr>
          <p:cNvSpPr/>
          <p:nvPr/>
        </p:nvSpPr>
        <p:spPr>
          <a:xfrm>
            <a:off x="8589413" y="1366436"/>
            <a:ext cx="1048230" cy="305109"/>
          </a:xfrm>
          <a:prstGeom prst="round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86" dirty="0" err="1">
                <a:solidFill>
                  <a:schemeClr val="bg1"/>
                </a:solidFill>
              </a:rPr>
              <a:t>Indikator</a:t>
            </a:r>
            <a:r>
              <a:rPr lang="en-US" sz="786" dirty="0">
                <a:solidFill>
                  <a:schemeClr val="bg1"/>
                </a:solidFill>
              </a:rPr>
              <a:t> </a:t>
            </a:r>
            <a:r>
              <a:rPr lang="en-US" sz="786" dirty="0" err="1">
                <a:solidFill>
                  <a:schemeClr val="bg1"/>
                </a:solidFill>
              </a:rPr>
              <a:t>Tujuan</a:t>
            </a:r>
            <a:r>
              <a:rPr lang="en-US" sz="786" dirty="0">
                <a:solidFill>
                  <a:schemeClr val="bg1"/>
                </a:solidFill>
              </a:rPr>
              <a:t> RPJMD</a:t>
            </a:r>
          </a:p>
        </p:txBody>
      </p:sp>
      <p:sp>
        <p:nvSpPr>
          <p:cNvPr id="34" name="Rounded Rectangle 11">
            <a:extLst>
              <a:ext uri="{FF2B5EF4-FFF2-40B4-BE49-F238E27FC236}">
                <a16:creationId xmlns:a16="http://schemas.microsoft.com/office/drawing/2014/main" id="{E326BDD2-6C3B-63A7-D18F-9844F460615D}"/>
              </a:ext>
            </a:extLst>
          </p:cNvPr>
          <p:cNvSpPr/>
          <p:nvPr/>
        </p:nvSpPr>
        <p:spPr>
          <a:xfrm>
            <a:off x="8589413" y="1755113"/>
            <a:ext cx="1048230" cy="278360"/>
          </a:xfrm>
          <a:prstGeom prst="round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6" dirty="0" err="1"/>
              <a:t>Sasaran</a:t>
            </a:r>
            <a:r>
              <a:rPr lang="en-US" sz="786" dirty="0"/>
              <a:t> RPJMD</a:t>
            </a:r>
          </a:p>
        </p:txBody>
      </p:sp>
      <p:sp>
        <p:nvSpPr>
          <p:cNvPr id="35" name="Rounded Rectangle 11">
            <a:extLst>
              <a:ext uri="{FF2B5EF4-FFF2-40B4-BE49-F238E27FC236}">
                <a16:creationId xmlns:a16="http://schemas.microsoft.com/office/drawing/2014/main" id="{528A6C08-0387-0121-004C-50FF56FA77A9}"/>
              </a:ext>
            </a:extLst>
          </p:cNvPr>
          <p:cNvSpPr/>
          <p:nvPr/>
        </p:nvSpPr>
        <p:spPr>
          <a:xfrm>
            <a:off x="8589412" y="2082569"/>
            <a:ext cx="1048231" cy="272059"/>
          </a:xfrm>
          <a:prstGeom prst="round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6" dirty="0" err="1"/>
              <a:t>Indikator</a:t>
            </a:r>
            <a:r>
              <a:rPr lang="id-ID" sz="786" dirty="0"/>
              <a:t> </a:t>
            </a:r>
            <a:r>
              <a:rPr lang="en-US" sz="786" dirty="0" err="1"/>
              <a:t>Sasaran</a:t>
            </a:r>
            <a:r>
              <a:rPr lang="en-US" sz="786" dirty="0"/>
              <a:t> RPJMD</a:t>
            </a:r>
          </a:p>
        </p:txBody>
      </p:sp>
      <p:sp>
        <p:nvSpPr>
          <p:cNvPr id="51" name="Rounded Rectangle 1">
            <a:extLst>
              <a:ext uri="{FF2B5EF4-FFF2-40B4-BE49-F238E27FC236}">
                <a16:creationId xmlns:a16="http://schemas.microsoft.com/office/drawing/2014/main" id="{0AFAFEFE-978B-4834-0681-CE345B9B1789}"/>
              </a:ext>
            </a:extLst>
          </p:cNvPr>
          <p:cNvSpPr/>
          <p:nvPr/>
        </p:nvSpPr>
        <p:spPr>
          <a:xfrm>
            <a:off x="2776027" y="2485175"/>
            <a:ext cx="5642781" cy="29297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786" dirty="0">
                <a:solidFill>
                  <a:schemeClr val="bg1"/>
                </a:solidFill>
              </a:rPr>
              <a:t>Peningkatan kualitas tata kelola pemerintahan</a:t>
            </a: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5EDC0702-FAFD-A479-A96D-57AB85F79F32}"/>
              </a:ext>
            </a:extLst>
          </p:cNvPr>
          <p:cNvSpPr/>
          <p:nvPr/>
        </p:nvSpPr>
        <p:spPr>
          <a:xfrm>
            <a:off x="2776028" y="2834555"/>
            <a:ext cx="5642781" cy="29297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86">
                <a:solidFill>
                  <a:schemeClr val="bg1"/>
                </a:solidFill>
              </a:rPr>
              <a:t>Indeks Reformasi Birokrasi (RB) (dalam indeks)</a:t>
            </a:r>
            <a:endParaRPr lang="en-US" sz="786" dirty="0">
              <a:solidFill>
                <a:schemeClr val="bg1"/>
              </a:solidFill>
            </a:endParaRPr>
          </a:p>
        </p:txBody>
      </p:sp>
      <p:sp>
        <p:nvSpPr>
          <p:cNvPr id="53" name="Rounded Rectangle 12">
            <a:extLst>
              <a:ext uri="{FF2B5EF4-FFF2-40B4-BE49-F238E27FC236}">
                <a16:creationId xmlns:a16="http://schemas.microsoft.com/office/drawing/2014/main" id="{763DC30D-A5CF-B511-C459-164A6D4E0BD6}"/>
              </a:ext>
            </a:extLst>
          </p:cNvPr>
          <p:cNvSpPr/>
          <p:nvPr/>
        </p:nvSpPr>
        <p:spPr>
          <a:xfrm>
            <a:off x="2732498" y="4047287"/>
            <a:ext cx="1443701" cy="274980"/>
          </a:xfrm>
          <a:prstGeom prst="roundRect">
            <a:avLst/>
          </a:prstGeom>
          <a:solidFill>
            <a:srgbClr val="8E7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57" name="Rounded Rectangle 34">
            <a:extLst>
              <a:ext uri="{FF2B5EF4-FFF2-40B4-BE49-F238E27FC236}">
                <a16:creationId xmlns:a16="http://schemas.microsoft.com/office/drawing/2014/main" id="{851212F9-1746-6C7B-F4A7-128D75684B3A}"/>
              </a:ext>
            </a:extLst>
          </p:cNvPr>
          <p:cNvSpPr/>
          <p:nvPr/>
        </p:nvSpPr>
        <p:spPr>
          <a:xfrm>
            <a:off x="2740524" y="5303985"/>
            <a:ext cx="891394" cy="83025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59" name="Rounded Rectangle 43">
            <a:extLst>
              <a:ext uri="{FF2B5EF4-FFF2-40B4-BE49-F238E27FC236}">
                <a16:creationId xmlns:a16="http://schemas.microsoft.com/office/drawing/2014/main" id="{B5FBB3F0-5B1B-AFAC-E35A-B1AE0CBBCA9A}"/>
              </a:ext>
            </a:extLst>
          </p:cNvPr>
          <p:cNvSpPr/>
          <p:nvPr/>
        </p:nvSpPr>
        <p:spPr>
          <a:xfrm>
            <a:off x="1255954" y="2505734"/>
            <a:ext cx="1061271" cy="1384042"/>
          </a:xfrm>
          <a:prstGeom prst="roundRect">
            <a:avLst/>
          </a:prstGeom>
          <a:solidFill>
            <a:srgbClr val="BF9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6" dirty="0">
                <a:solidFill>
                  <a:schemeClr val="bg1"/>
                </a:solidFill>
              </a:rPr>
              <a:t>Kinerja </a:t>
            </a:r>
            <a:r>
              <a:rPr lang="en-US" sz="786" dirty="0" err="1">
                <a:solidFill>
                  <a:schemeClr val="bg1"/>
                </a:solidFill>
              </a:rPr>
              <a:t>Strategis</a:t>
            </a:r>
            <a:r>
              <a:rPr lang="en-US" sz="786" dirty="0">
                <a:solidFill>
                  <a:schemeClr val="bg1"/>
                </a:solidFill>
              </a:rPr>
              <a:t> </a:t>
            </a:r>
            <a:r>
              <a:rPr lang="en-US" sz="786" dirty="0" err="1">
                <a:solidFill>
                  <a:schemeClr val="bg1"/>
                </a:solidFill>
              </a:rPr>
              <a:t>Bidang</a:t>
            </a:r>
            <a:r>
              <a:rPr lang="en-US" sz="786" dirty="0">
                <a:solidFill>
                  <a:schemeClr val="bg1"/>
                </a:solidFill>
              </a:rPr>
              <a:t> </a:t>
            </a:r>
            <a:r>
              <a:rPr lang="en-US" sz="786" dirty="0" err="1">
                <a:solidFill>
                  <a:schemeClr val="bg1"/>
                </a:solidFill>
              </a:rPr>
              <a:t>Urusan</a:t>
            </a:r>
            <a:endParaRPr lang="en-US" sz="786" dirty="0">
              <a:solidFill>
                <a:schemeClr val="bg1"/>
              </a:solidFill>
            </a:endParaRPr>
          </a:p>
        </p:txBody>
      </p:sp>
      <p:sp>
        <p:nvSpPr>
          <p:cNvPr id="61" name="Rounded Rectangle 45">
            <a:extLst>
              <a:ext uri="{FF2B5EF4-FFF2-40B4-BE49-F238E27FC236}">
                <a16:creationId xmlns:a16="http://schemas.microsoft.com/office/drawing/2014/main" id="{5FFCC9FE-6CE6-04FB-183B-2C34F4E26640}"/>
              </a:ext>
            </a:extLst>
          </p:cNvPr>
          <p:cNvSpPr/>
          <p:nvPr/>
        </p:nvSpPr>
        <p:spPr>
          <a:xfrm>
            <a:off x="1273805" y="4032066"/>
            <a:ext cx="1061271" cy="505674"/>
          </a:xfrm>
          <a:prstGeom prst="roundRect">
            <a:avLst/>
          </a:prstGeom>
          <a:solidFill>
            <a:srgbClr val="8E745E"/>
          </a:solidFill>
          <a:ln w="28575">
            <a:solidFill>
              <a:srgbClr val="8E7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6" dirty="0">
                <a:solidFill>
                  <a:schemeClr val="bg1"/>
                </a:solidFill>
              </a:rPr>
              <a:t>Kinerja </a:t>
            </a:r>
            <a:r>
              <a:rPr lang="en-US" sz="786" dirty="0" err="1">
                <a:solidFill>
                  <a:schemeClr val="bg1"/>
                </a:solidFill>
              </a:rPr>
              <a:t>Manajerial</a:t>
            </a:r>
            <a:endParaRPr lang="en-US" sz="786" dirty="0">
              <a:solidFill>
                <a:schemeClr val="bg1"/>
              </a:solidFill>
            </a:endParaRPr>
          </a:p>
        </p:txBody>
      </p:sp>
      <p:sp>
        <p:nvSpPr>
          <p:cNvPr id="62" name="Rounded Rectangle 47">
            <a:extLst>
              <a:ext uri="{FF2B5EF4-FFF2-40B4-BE49-F238E27FC236}">
                <a16:creationId xmlns:a16="http://schemas.microsoft.com/office/drawing/2014/main" id="{F5EE30B0-7F99-8E13-BCBB-646E4BCF7D1C}"/>
              </a:ext>
            </a:extLst>
          </p:cNvPr>
          <p:cNvSpPr/>
          <p:nvPr/>
        </p:nvSpPr>
        <p:spPr>
          <a:xfrm>
            <a:off x="1255954" y="5300444"/>
            <a:ext cx="1062636" cy="1557556"/>
          </a:xfrm>
          <a:prstGeom prst="roundRect">
            <a:avLst/>
          </a:prstGeom>
          <a:solidFill>
            <a:srgbClr val="222A3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6" dirty="0">
                <a:solidFill>
                  <a:schemeClr val="bg1"/>
                </a:solidFill>
              </a:rPr>
              <a:t>Kinerja </a:t>
            </a:r>
            <a:r>
              <a:rPr lang="en-US" sz="786" dirty="0" err="1">
                <a:solidFill>
                  <a:schemeClr val="bg1"/>
                </a:solidFill>
              </a:rPr>
              <a:t>Operasional</a:t>
            </a:r>
            <a:endParaRPr lang="en-US" sz="786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74">
            <a:extLst>
              <a:ext uri="{FF2B5EF4-FFF2-40B4-BE49-F238E27FC236}">
                <a16:creationId xmlns:a16="http://schemas.microsoft.com/office/drawing/2014/main" id="{08969236-C2F7-2630-CD18-9DDAA763558D}"/>
              </a:ext>
            </a:extLst>
          </p:cNvPr>
          <p:cNvCxnSpPr>
            <a:cxnSpLocks/>
            <a:stCxn id="59" idx="3"/>
          </p:cNvCxnSpPr>
          <p:nvPr/>
        </p:nvCxnSpPr>
        <p:spPr>
          <a:xfrm>
            <a:off x="2317224" y="2767355"/>
            <a:ext cx="48857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76">
            <a:extLst>
              <a:ext uri="{FF2B5EF4-FFF2-40B4-BE49-F238E27FC236}">
                <a16:creationId xmlns:a16="http://schemas.microsoft.com/office/drawing/2014/main" id="{7535532F-22E9-97AD-746B-AF470CBA1B46}"/>
              </a:ext>
            </a:extLst>
          </p:cNvPr>
          <p:cNvCxnSpPr>
            <a:cxnSpLocks/>
          </p:cNvCxnSpPr>
          <p:nvPr/>
        </p:nvCxnSpPr>
        <p:spPr>
          <a:xfrm>
            <a:off x="2320556" y="3543831"/>
            <a:ext cx="437143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78">
            <a:extLst>
              <a:ext uri="{FF2B5EF4-FFF2-40B4-BE49-F238E27FC236}">
                <a16:creationId xmlns:a16="http://schemas.microsoft.com/office/drawing/2014/main" id="{841CCF26-927A-BBC6-6BD6-5BF079BFD881}"/>
              </a:ext>
            </a:extLst>
          </p:cNvPr>
          <p:cNvCxnSpPr>
            <a:cxnSpLocks/>
            <a:stCxn id="61" idx="3"/>
          </p:cNvCxnSpPr>
          <p:nvPr/>
        </p:nvCxnSpPr>
        <p:spPr>
          <a:xfrm>
            <a:off x="2317224" y="4363925"/>
            <a:ext cx="41527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82">
            <a:extLst>
              <a:ext uri="{FF2B5EF4-FFF2-40B4-BE49-F238E27FC236}">
                <a16:creationId xmlns:a16="http://schemas.microsoft.com/office/drawing/2014/main" id="{980C7AD5-AE54-F2C8-7E32-822C29258F53}"/>
              </a:ext>
            </a:extLst>
          </p:cNvPr>
          <p:cNvCxnSpPr>
            <a:cxnSpLocks/>
            <a:stCxn id="62" idx="3"/>
          </p:cNvCxnSpPr>
          <p:nvPr/>
        </p:nvCxnSpPr>
        <p:spPr>
          <a:xfrm>
            <a:off x="2318590" y="6157286"/>
            <a:ext cx="464796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10">
            <a:extLst>
              <a:ext uri="{FF2B5EF4-FFF2-40B4-BE49-F238E27FC236}">
                <a16:creationId xmlns:a16="http://schemas.microsoft.com/office/drawing/2014/main" id="{3B2EEC22-2CC8-5277-8B0F-5F1DF910C28A}"/>
              </a:ext>
            </a:extLst>
          </p:cNvPr>
          <p:cNvSpPr/>
          <p:nvPr/>
        </p:nvSpPr>
        <p:spPr>
          <a:xfrm>
            <a:off x="2776027" y="3201743"/>
            <a:ext cx="868680" cy="342088"/>
          </a:xfrm>
          <a:prstGeom prst="round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00" dirty="0" err="1">
                <a:solidFill>
                  <a:schemeClr val="bg1"/>
                </a:solidFill>
              </a:rPr>
              <a:t>Terwujudnya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Lembaga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Perwakilan</a:t>
            </a:r>
            <a:r>
              <a:rPr lang="en-US" sz="500" dirty="0">
                <a:solidFill>
                  <a:schemeClr val="bg1"/>
                </a:solidFill>
              </a:rPr>
              <a:t> Rakyat Daerah yang </a:t>
            </a:r>
            <a:r>
              <a:rPr lang="en-US" sz="500" dirty="0" err="1">
                <a:solidFill>
                  <a:schemeClr val="bg1"/>
                </a:solidFill>
              </a:rPr>
              <a:t>Akuntabel</a:t>
            </a: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69" name="Rounded Rectangle 43">
            <a:extLst>
              <a:ext uri="{FF2B5EF4-FFF2-40B4-BE49-F238E27FC236}">
                <a16:creationId xmlns:a16="http://schemas.microsoft.com/office/drawing/2014/main" id="{E9C99419-A63A-4133-E7AC-887EA6DA1536}"/>
              </a:ext>
            </a:extLst>
          </p:cNvPr>
          <p:cNvSpPr/>
          <p:nvPr/>
        </p:nvSpPr>
        <p:spPr>
          <a:xfrm>
            <a:off x="9718606" y="2515864"/>
            <a:ext cx="1024195" cy="1378755"/>
          </a:xfrm>
          <a:prstGeom prst="roundRect">
            <a:avLst/>
          </a:prstGeom>
          <a:solidFill>
            <a:srgbClr val="BF9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6" dirty="0">
                <a:solidFill>
                  <a:schemeClr val="bg1"/>
                </a:solidFill>
              </a:rPr>
              <a:t>PK </a:t>
            </a:r>
            <a:r>
              <a:rPr lang="en-US" sz="786">
                <a:solidFill>
                  <a:schemeClr val="bg1"/>
                </a:solidFill>
              </a:rPr>
              <a:t>Sekretaris</a:t>
            </a:r>
            <a:endParaRPr lang="en-US" sz="786" dirty="0">
              <a:solidFill>
                <a:schemeClr val="bg1"/>
              </a:solidFill>
            </a:endParaRPr>
          </a:p>
        </p:txBody>
      </p:sp>
      <p:sp>
        <p:nvSpPr>
          <p:cNvPr id="70" name="Rounded Rectangle 1">
            <a:extLst>
              <a:ext uri="{FF2B5EF4-FFF2-40B4-BE49-F238E27FC236}">
                <a16:creationId xmlns:a16="http://schemas.microsoft.com/office/drawing/2014/main" id="{421EA5A4-8BBC-30EC-F125-C0000329C366}"/>
              </a:ext>
            </a:extLst>
          </p:cNvPr>
          <p:cNvSpPr/>
          <p:nvPr/>
        </p:nvSpPr>
        <p:spPr>
          <a:xfrm>
            <a:off x="8543626" y="2505734"/>
            <a:ext cx="1094016" cy="279208"/>
          </a:xfrm>
          <a:prstGeom prst="round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86" dirty="0" err="1">
                <a:solidFill>
                  <a:schemeClr val="bg1"/>
                </a:solidFill>
              </a:rPr>
              <a:t>Tujuan</a:t>
            </a:r>
            <a:r>
              <a:rPr lang="en-US" sz="786" dirty="0">
                <a:solidFill>
                  <a:schemeClr val="bg1"/>
                </a:solidFill>
              </a:rPr>
              <a:t> </a:t>
            </a:r>
            <a:r>
              <a:rPr lang="en-US" sz="786" dirty="0" err="1">
                <a:solidFill>
                  <a:schemeClr val="bg1"/>
                </a:solidFill>
              </a:rPr>
              <a:t>Renstra</a:t>
            </a:r>
            <a:r>
              <a:rPr lang="en-US" sz="786" dirty="0">
                <a:solidFill>
                  <a:schemeClr val="bg1"/>
                </a:solidFill>
              </a:rPr>
              <a:t> </a:t>
            </a:r>
            <a:r>
              <a:rPr lang="en-US" sz="786" dirty="0" err="1">
                <a:solidFill>
                  <a:schemeClr val="bg1"/>
                </a:solidFill>
              </a:rPr>
              <a:t>Setwan</a:t>
            </a:r>
            <a:endParaRPr lang="en-US" sz="786" dirty="0">
              <a:solidFill>
                <a:schemeClr val="bg1"/>
              </a:solidFill>
            </a:endParaRPr>
          </a:p>
        </p:txBody>
      </p:sp>
      <p:sp>
        <p:nvSpPr>
          <p:cNvPr id="71" name="Rounded Rectangle 1">
            <a:extLst>
              <a:ext uri="{FF2B5EF4-FFF2-40B4-BE49-F238E27FC236}">
                <a16:creationId xmlns:a16="http://schemas.microsoft.com/office/drawing/2014/main" id="{B032A95C-36E7-B4F2-C4A6-B90F142981A4}"/>
              </a:ext>
            </a:extLst>
          </p:cNvPr>
          <p:cNvSpPr/>
          <p:nvPr/>
        </p:nvSpPr>
        <p:spPr>
          <a:xfrm>
            <a:off x="8543624" y="2883555"/>
            <a:ext cx="1094017" cy="243972"/>
          </a:xfrm>
          <a:prstGeom prst="round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86" dirty="0" err="1">
                <a:solidFill>
                  <a:schemeClr val="bg1"/>
                </a:solidFill>
              </a:rPr>
              <a:t>Indikator</a:t>
            </a:r>
            <a:r>
              <a:rPr lang="en-US" sz="786" dirty="0">
                <a:solidFill>
                  <a:schemeClr val="bg1"/>
                </a:solidFill>
              </a:rPr>
              <a:t> </a:t>
            </a:r>
            <a:r>
              <a:rPr lang="en-US" sz="786" dirty="0" err="1">
                <a:solidFill>
                  <a:schemeClr val="bg1"/>
                </a:solidFill>
              </a:rPr>
              <a:t>Tujuan</a:t>
            </a:r>
            <a:r>
              <a:rPr lang="en-US" sz="786" dirty="0">
                <a:solidFill>
                  <a:schemeClr val="bg1"/>
                </a:solidFill>
              </a:rPr>
              <a:t> </a:t>
            </a:r>
            <a:r>
              <a:rPr lang="en-US" sz="786" dirty="0" err="1">
                <a:solidFill>
                  <a:schemeClr val="bg1"/>
                </a:solidFill>
              </a:rPr>
              <a:t>Renstra</a:t>
            </a:r>
            <a:endParaRPr lang="en-US" sz="786" dirty="0">
              <a:solidFill>
                <a:schemeClr val="bg1"/>
              </a:solidFill>
            </a:endParaRPr>
          </a:p>
        </p:txBody>
      </p:sp>
      <p:sp>
        <p:nvSpPr>
          <p:cNvPr id="72" name="Rounded Rectangle 11">
            <a:extLst>
              <a:ext uri="{FF2B5EF4-FFF2-40B4-BE49-F238E27FC236}">
                <a16:creationId xmlns:a16="http://schemas.microsoft.com/office/drawing/2014/main" id="{44D9EEF4-7F8A-818B-C6A0-DA4479C127F5}"/>
              </a:ext>
            </a:extLst>
          </p:cNvPr>
          <p:cNvSpPr/>
          <p:nvPr/>
        </p:nvSpPr>
        <p:spPr>
          <a:xfrm>
            <a:off x="8557567" y="3231564"/>
            <a:ext cx="1094016" cy="243889"/>
          </a:xfrm>
          <a:prstGeom prst="round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6" dirty="0" err="1"/>
              <a:t>Sasaran</a:t>
            </a:r>
            <a:r>
              <a:rPr lang="en-US" sz="786" dirty="0"/>
              <a:t> </a:t>
            </a:r>
            <a:r>
              <a:rPr lang="en-US" sz="786" dirty="0" err="1"/>
              <a:t>Renstra</a:t>
            </a:r>
            <a:r>
              <a:rPr lang="en-US" sz="786" dirty="0"/>
              <a:t> </a:t>
            </a:r>
            <a:r>
              <a:rPr lang="en-US" sz="786" dirty="0" err="1"/>
              <a:t>Setwan</a:t>
            </a:r>
            <a:endParaRPr lang="en-US" sz="786" dirty="0"/>
          </a:p>
        </p:txBody>
      </p:sp>
      <p:sp>
        <p:nvSpPr>
          <p:cNvPr id="73" name="Rounded Rectangle 11">
            <a:extLst>
              <a:ext uri="{FF2B5EF4-FFF2-40B4-BE49-F238E27FC236}">
                <a16:creationId xmlns:a16="http://schemas.microsoft.com/office/drawing/2014/main" id="{D36D9931-E99D-1E8F-EA4F-453A5D73A3BA}"/>
              </a:ext>
            </a:extLst>
          </p:cNvPr>
          <p:cNvSpPr/>
          <p:nvPr/>
        </p:nvSpPr>
        <p:spPr>
          <a:xfrm>
            <a:off x="8543625" y="3599687"/>
            <a:ext cx="1107958" cy="329941"/>
          </a:xfrm>
          <a:prstGeom prst="round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6" dirty="0" err="1"/>
              <a:t>Indikator</a:t>
            </a:r>
            <a:r>
              <a:rPr lang="en-US" sz="786" dirty="0"/>
              <a:t> </a:t>
            </a:r>
            <a:r>
              <a:rPr lang="en-US" sz="786" dirty="0" err="1"/>
              <a:t>Sasaran</a:t>
            </a:r>
            <a:endParaRPr lang="en-US" sz="786" dirty="0"/>
          </a:p>
        </p:txBody>
      </p:sp>
      <p:sp>
        <p:nvSpPr>
          <p:cNvPr id="75" name="Rounded Rectangle 12">
            <a:extLst>
              <a:ext uri="{FF2B5EF4-FFF2-40B4-BE49-F238E27FC236}">
                <a16:creationId xmlns:a16="http://schemas.microsoft.com/office/drawing/2014/main" id="{D1E6EB3F-4060-0A91-CB87-CB00500EECFF}"/>
              </a:ext>
            </a:extLst>
          </p:cNvPr>
          <p:cNvSpPr/>
          <p:nvPr/>
        </p:nvSpPr>
        <p:spPr>
          <a:xfrm>
            <a:off x="8543625" y="4045011"/>
            <a:ext cx="1094016" cy="266447"/>
          </a:xfrm>
          <a:prstGeom prst="roundRect">
            <a:avLst/>
          </a:prstGeom>
          <a:solidFill>
            <a:srgbClr val="8E7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6" dirty="0"/>
              <a:t>Program</a:t>
            </a:r>
          </a:p>
        </p:txBody>
      </p:sp>
      <p:sp>
        <p:nvSpPr>
          <p:cNvPr id="77" name="Rounded Rectangle 16">
            <a:extLst>
              <a:ext uri="{FF2B5EF4-FFF2-40B4-BE49-F238E27FC236}">
                <a16:creationId xmlns:a16="http://schemas.microsoft.com/office/drawing/2014/main" id="{F886F512-2B8C-DB6A-A5F3-47F81AE34569}"/>
              </a:ext>
            </a:extLst>
          </p:cNvPr>
          <p:cNvSpPr/>
          <p:nvPr/>
        </p:nvSpPr>
        <p:spPr>
          <a:xfrm>
            <a:off x="8529683" y="4352389"/>
            <a:ext cx="1107958" cy="272790"/>
          </a:xfrm>
          <a:prstGeom prst="roundRect">
            <a:avLst/>
          </a:prstGeom>
          <a:solidFill>
            <a:srgbClr val="8E7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err="1"/>
              <a:t>Indikator</a:t>
            </a:r>
            <a:r>
              <a:rPr lang="en-US" sz="750" dirty="0"/>
              <a:t> Program</a:t>
            </a:r>
          </a:p>
        </p:txBody>
      </p:sp>
      <p:sp>
        <p:nvSpPr>
          <p:cNvPr id="81" name="Rounded Rectangle 26">
            <a:extLst>
              <a:ext uri="{FF2B5EF4-FFF2-40B4-BE49-F238E27FC236}">
                <a16:creationId xmlns:a16="http://schemas.microsoft.com/office/drawing/2014/main" id="{B5FA4C96-2F47-C04B-C51C-063D2DFA6205}"/>
              </a:ext>
            </a:extLst>
          </p:cNvPr>
          <p:cNvSpPr/>
          <p:nvPr/>
        </p:nvSpPr>
        <p:spPr>
          <a:xfrm>
            <a:off x="8559915" y="4668642"/>
            <a:ext cx="1077726" cy="28579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6" dirty="0" err="1"/>
              <a:t>Kegiatan</a:t>
            </a:r>
            <a:endParaRPr lang="en-US" sz="786" dirty="0"/>
          </a:p>
        </p:txBody>
      </p:sp>
      <p:sp>
        <p:nvSpPr>
          <p:cNvPr id="82" name="Rounded Rectangle 27">
            <a:extLst>
              <a:ext uri="{FF2B5EF4-FFF2-40B4-BE49-F238E27FC236}">
                <a16:creationId xmlns:a16="http://schemas.microsoft.com/office/drawing/2014/main" id="{5ECDB64E-3270-65B6-F029-B6FD0EF9797B}"/>
              </a:ext>
            </a:extLst>
          </p:cNvPr>
          <p:cNvSpPr/>
          <p:nvPr/>
        </p:nvSpPr>
        <p:spPr>
          <a:xfrm>
            <a:off x="8559914" y="4982818"/>
            <a:ext cx="1077727" cy="2264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14" dirty="0" err="1"/>
              <a:t>Indikator</a:t>
            </a:r>
            <a:r>
              <a:rPr lang="en-US" sz="714" dirty="0"/>
              <a:t> </a:t>
            </a:r>
            <a:r>
              <a:rPr lang="en-US" sz="714" dirty="0" err="1"/>
              <a:t>Kegiatan</a:t>
            </a:r>
            <a:endParaRPr lang="en-US" sz="714" dirty="0"/>
          </a:p>
        </p:txBody>
      </p:sp>
      <p:sp>
        <p:nvSpPr>
          <p:cNvPr id="83" name="Rounded Rectangle 43">
            <a:extLst>
              <a:ext uri="{FF2B5EF4-FFF2-40B4-BE49-F238E27FC236}">
                <a16:creationId xmlns:a16="http://schemas.microsoft.com/office/drawing/2014/main" id="{B307CA19-32E3-CE9A-6512-EA0C5E599CFF}"/>
              </a:ext>
            </a:extLst>
          </p:cNvPr>
          <p:cNvSpPr/>
          <p:nvPr/>
        </p:nvSpPr>
        <p:spPr>
          <a:xfrm>
            <a:off x="9718607" y="4046972"/>
            <a:ext cx="1024194" cy="545549"/>
          </a:xfrm>
          <a:prstGeom prst="roundRect">
            <a:avLst/>
          </a:prstGeom>
          <a:solidFill>
            <a:srgbClr val="8E745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6" dirty="0">
                <a:solidFill>
                  <a:schemeClr val="bg1"/>
                </a:solidFill>
              </a:rPr>
              <a:t>PK </a:t>
            </a:r>
            <a:r>
              <a:rPr lang="en-US" sz="786" dirty="0" err="1">
                <a:solidFill>
                  <a:schemeClr val="bg1"/>
                </a:solidFill>
              </a:rPr>
              <a:t>Eselon</a:t>
            </a:r>
            <a:r>
              <a:rPr lang="en-US" sz="786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84" name="Rounded Rectangle 43">
            <a:extLst>
              <a:ext uri="{FF2B5EF4-FFF2-40B4-BE49-F238E27FC236}">
                <a16:creationId xmlns:a16="http://schemas.microsoft.com/office/drawing/2014/main" id="{4A0DE08B-491F-B9BC-C176-13DAAB2ECA51}"/>
              </a:ext>
            </a:extLst>
          </p:cNvPr>
          <p:cNvSpPr/>
          <p:nvPr/>
        </p:nvSpPr>
        <p:spPr>
          <a:xfrm>
            <a:off x="9718607" y="4664521"/>
            <a:ext cx="1024194" cy="545549"/>
          </a:xfrm>
          <a:prstGeom prst="roundRect">
            <a:avLst/>
          </a:prstGeom>
          <a:solidFill>
            <a:srgbClr val="C55A1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6" dirty="0">
                <a:solidFill>
                  <a:schemeClr val="bg1"/>
                </a:solidFill>
              </a:rPr>
              <a:t>PK JF</a:t>
            </a:r>
          </a:p>
        </p:txBody>
      </p:sp>
      <p:sp>
        <p:nvSpPr>
          <p:cNvPr id="85" name="Rounded Rectangle 45">
            <a:extLst>
              <a:ext uri="{FF2B5EF4-FFF2-40B4-BE49-F238E27FC236}">
                <a16:creationId xmlns:a16="http://schemas.microsoft.com/office/drawing/2014/main" id="{D0724C31-58B2-3C7B-D423-4C85580C36D2}"/>
              </a:ext>
            </a:extLst>
          </p:cNvPr>
          <p:cNvSpPr/>
          <p:nvPr/>
        </p:nvSpPr>
        <p:spPr>
          <a:xfrm>
            <a:off x="1255954" y="4668642"/>
            <a:ext cx="1061271" cy="565934"/>
          </a:xfrm>
          <a:prstGeom prst="roundRect">
            <a:avLst/>
          </a:prstGeom>
          <a:solidFill>
            <a:srgbClr val="C55A1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6" dirty="0">
                <a:solidFill>
                  <a:schemeClr val="bg1"/>
                </a:solidFill>
              </a:rPr>
              <a:t>Kinerja </a:t>
            </a:r>
            <a:r>
              <a:rPr lang="en-US" sz="786" dirty="0" err="1">
                <a:solidFill>
                  <a:schemeClr val="bg1"/>
                </a:solidFill>
              </a:rPr>
              <a:t>Manajerial</a:t>
            </a:r>
            <a:endParaRPr lang="en-US" sz="786" dirty="0">
              <a:solidFill>
                <a:schemeClr val="bg1"/>
              </a:solidFill>
            </a:endParaRPr>
          </a:p>
        </p:txBody>
      </p:sp>
      <p:cxnSp>
        <p:nvCxnSpPr>
          <p:cNvPr id="86" name="Straight Connector 10">
            <a:extLst>
              <a:ext uri="{FF2B5EF4-FFF2-40B4-BE49-F238E27FC236}">
                <a16:creationId xmlns:a16="http://schemas.microsoft.com/office/drawing/2014/main" id="{34F4B2A5-1030-C92E-63F3-C8502EBD833F}"/>
              </a:ext>
            </a:extLst>
          </p:cNvPr>
          <p:cNvCxnSpPr>
            <a:cxnSpLocks/>
            <a:stCxn id="85" idx="3"/>
          </p:cNvCxnSpPr>
          <p:nvPr/>
        </p:nvCxnSpPr>
        <p:spPr>
          <a:xfrm>
            <a:off x="2317225" y="5055240"/>
            <a:ext cx="423299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34">
            <a:extLst>
              <a:ext uri="{FF2B5EF4-FFF2-40B4-BE49-F238E27FC236}">
                <a16:creationId xmlns:a16="http://schemas.microsoft.com/office/drawing/2014/main" id="{05B15810-8BEA-EE50-E835-30E209309C3E}"/>
              </a:ext>
            </a:extLst>
          </p:cNvPr>
          <p:cNvSpPr/>
          <p:nvPr/>
        </p:nvSpPr>
        <p:spPr>
          <a:xfrm>
            <a:off x="3707614" y="5303983"/>
            <a:ext cx="901413" cy="83025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88" name="Rounded Rectangle 34">
            <a:extLst>
              <a:ext uri="{FF2B5EF4-FFF2-40B4-BE49-F238E27FC236}">
                <a16:creationId xmlns:a16="http://schemas.microsoft.com/office/drawing/2014/main" id="{C1395E89-A46E-717D-19D6-1D722FC0C688}"/>
              </a:ext>
            </a:extLst>
          </p:cNvPr>
          <p:cNvSpPr/>
          <p:nvPr/>
        </p:nvSpPr>
        <p:spPr>
          <a:xfrm>
            <a:off x="4648123" y="5303983"/>
            <a:ext cx="944177" cy="83025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89" name="Rounded Rectangle 35">
            <a:extLst>
              <a:ext uri="{FF2B5EF4-FFF2-40B4-BE49-F238E27FC236}">
                <a16:creationId xmlns:a16="http://schemas.microsoft.com/office/drawing/2014/main" id="{580C78BC-02AF-DE77-8D32-334CB70CEA4A}"/>
              </a:ext>
            </a:extLst>
          </p:cNvPr>
          <p:cNvSpPr/>
          <p:nvPr/>
        </p:nvSpPr>
        <p:spPr>
          <a:xfrm>
            <a:off x="2740524" y="6193113"/>
            <a:ext cx="837897" cy="65970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90" name="Rounded Rectangle 35">
            <a:extLst>
              <a:ext uri="{FF2B5EF4-FFF2-40B4-BE49-F238E27FC236}">
                <a16:creationId xmlns:a16="http://schemas.microsoft.com/office/drawing/2014/main" id="{047A6560-DED0-A9F9-CD80-EE8EEF651DCC}"/>
              </a:ext>
            </a:extLst>
          </p:cNvPr>
          <p:cNvSpPr/>
          <p:nvPr/>
        </p:nvSpPr>
        <p:spPr>
          <a:xfrm>
            <a:off x="3707614" y="6179670"/>
            <a:ext cx="919153" cy="65970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91" name="Rounded Rectangle 35">
            <a:extLst>
              <a:ext uri="{FF2B5EF4-FFF2-40B4-BE49-F238E27FC236}">
                <a16:creationId xmlns:a16="http://schemas.microsoft.com/office/drawing/2014/main" id="{13D0ABB6-D669-057A-69F2-C961B6380150}"/>
              </a:ext>
            </a:extLst>
          </p:cNvPr>
          <p:cNvSpPr/>
          <p:nvPr/>
        </p:nvSpPr>
        <p:spPr>
          <a:xfrm>
            <a:off x="4648123" y="6179671"/>
            <a:ext cx="961966" cy="65970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92" name="Rounded Rectangle 34">
            <a:extLst>
              <a:ext uri="{FF2B5EF4-FFF2-40B4-BE49-F238E27FC236}">
                <a16:creationId xmlns:a16="http://schemas.microsoft.com/office/drawing/2014/main" id="{E98664B0-1715-6CF4-2928-52E0D7F8E962}"/>
              </a:ext>
            </a:extLst>
          </p:cNvPr>
          <p:cNvSpPr/>
          <p:nvPr/>
        </p:nvSpPr>
        <p:spPr>
          <a:xfrm>
            <a:off x="5657584" y="5300444"/>
            <a:ext cx="988239" cy="83025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94" name="Rounded Rectangle 34">
            <a:extLst>
              <a:ext uri="{FF2B5EF4-FFF2-40B4-BE49-F238E27FC236}">
                <a16:creationId xmlns:a16="http://schemas.microsoft.com/office/drawing/2014/main" id="{FB7C6956-713C-28DD-CC72-F16EFC14E23F}"/>
              </a:ext>
            </a:extLst>
          </p:cNvPr>
          <p:cNvSpPr/>
          <p:nvPr/>
        </p:nvSpPr>
        <p:spPr>
          <a:xfrm>
            <a:off x="6718220" y="5300444"/>
            <a:ext cx="830097" cy="83025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95" name="Rounded Rectangle 34">
            <a:extLst>
              <a:ext uri="{FF2B5EF4-FFF2-40B4-BE49-F238E27FC236}">
                <a16:creationId xmlns:a16="http://schemas.microsoft.com/office/drawing/2014/main" id="{880A2540-E734-BB77-2626-4C1E4D463FB4}"/>
              </a:ext>
            </a:extLst>
          </p:cNvPr>
          <p:cNvSpPr/>
          <p:nvPr/>
        </p:nvSpPr>
        <p:spPr>
          <a:xfrm>
            <a:off x="7636047" y="5290543"/>
            <a:ext cx="778385" cy="83025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96" name="Rounded Rectangle 35">
            <a:extLst>
              <a:ext uri="{FF2B5EF4-FFF2-40B4-BE49-F238E27FC236}">
                <a16:creationId xmlns:a16="http://schemas.microsoft.com/office/drawing/2014/main" id="{736B8936-0885-E5D3-E18C-5747589C35BE}"/>
              </a:ext>
            </a:extLst>
          </p:cNvPr>
          <p:cNvSpPr/>
          <p:nvPr/>
        </p:nvSpPr>
        <p:spPr>
          <a:xfrm>
            <a:off x="5645807" y="6189571"/>
            <a:ext cx="988239" cy="65970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97" name="Rounded Rectangle 35">
            <a:extLst>
              <a:ext uri="{FF2B5EF4-FFF2-40B4-BE49-F238E27FC236}">
                <a16:creationId xmlns:a16="http://schemas.microsoft.com/office/drawing/2014/main" id="{4F8BBFB8-E55C-EEBB-E0B6-7AA042C72937}"/>
              </a:ext>
            </a:extLst>
          </p:cNvPr>
          <p:cNvSpPr/>
          <p:nvPr/>
        </p:nvSpPr>
        <p:spPr>
          <a:xfrm>
            <a:off x="6718220" y="6179800"/>
            <a:ext cx="830097" cy="65970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98" name="Rounded Rectangle 35">
            <a:extLst>
              <a:ext uri="{FF2B5EF4-FFF2-40B4-BE49-F238E27FC236}">
                <a16:creationId xmlns:a16="http://schemas.microsoft.com/office/drawing/2014/main" id="{D10E2A81-038E-0BA6-1BA4-98BD8A310D04}"/>
              </a:ext>
            </a:extLst>
          </p:cNvPr>
          <p:cNvSpPr/>
          <p:nvPr/>
        </p:nvSpPr>
        <p:spPr>
          <a:xfrm>
            <a:off x="7636047" y="6179672"/>
            <a:ext cx="778385" cy="65970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99" name="Rounded Rectangle 43">
            <a:extLst>
              <a:ext uri="{FF2B5EF4-FFF2-40B4-BE49-F238E27FC236}">
                <a16:creationId xmlns:a16="http://schemas.microsoft.com/office/drawing/2014/main" id="{5568B90D-ACC5-0C9D-3E93-6D0D30CE25B4}"/>
              </a:ext>
            </a:extLst>
          </p:cNvPr>
          <p:cNvSpPr/>
          <p:nvPr/>
        </p:nvSpPr>
        <p:spPr>
          <a:xfrm>
            <a:off x="9727760" y="5282070"/>
            <a:ext cx="1071555" cy="1549929"/>
          </a:xfrm>
          <a:prstGeom prst="roundRect">
            <a:avLst/>
          </a:prstGeom>
          <a:solidFill>
            <a:srgbClr val="222A3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6" dirty="0">
                <a:solidFill>
                  <a:schemeClr val="bg1"/>
                </a:solidFill>
              </a:rPr>
              <a:t>PK JF</a:t>
            </a:r>
          </a:p>
        </p:txBody>
      </p:sp>
      <p:sp>
        <p:nvSpPr>
          <p:cNvPr id="100" name="Rounded Rectangle 34">
            <a:extLst>
              <a:ext uri="{FF2B5EF4-FFF2-40B4-BE49-F238E27FC236}">
                <a16:creationId xmlns:a16="http://schemas.microsoft.com/office/drawing/2014/main" id="{0A61F225-B812-59D8-C0D9-BD0F71A2A475}"/>
              </a:ext>
            </a:extLst>
          </p:cNvPr>
          <p:cNvSpPr/>
          <p:nvPr/>
        </p:nvSpPr>
        <p:spPr>
          <a:xfrm>
            <a:off x="8543625" y="5268158"/>
            <a:ext cx="1052804" cy="83025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571" dirty="0"/>
              <a:t>Sub Kegiatan</a:t>
            </a:r>
            <a:endParaRPr lang="en-US" sz="571" dirty="0"/>
          </a:p>
        </p:txBody>
      </p:sp>
      <p:sp>
        <p:nvSpPr>
          <p:cNvPr id="101" name="Rounded Rectangle 35">
            <a:extLst>
              <a:ext uri="{FF2B5EF4-FFF2-40B4-BE49-F238E27FC236}">
                <a16:creationId xmlns:a16="http://schemas.microsoft.com/office/drawing/2014/main" id="{216019F7-639C-FF85-2A92-6171A18B92C8}"/>
              </a:ext>
            </a:extLst>
          </p:cNvPr>
          <p:cNvSpPr/>
          <p:nvPr/>
        </p:nvSpPr>
        <p:spPr>
          <a:xfrm>
            <a:off x="8557567" y="6157286"/>
            <a:ext cx="1038862" cy="65970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500" dirty="0"/>
              <a:t>Indikator Sub Kegiatan</a:t>
            </a:r>
          </a:p>
        </p:txBody>
      </p:sp>
      <p:sp>
        <p:nvSpPr>
          <p:cNvPr id="93" name="Google Shape;358;p11"/>
          <p:cNvSpPr/>
          <p:nvPr/>
        </p:nvSpPr>
        <p:spPr>
          <a:xfrm>
            <a:off x="1645483" y="256554"/>
            <a:ext cx="9153832" cy="394059"/>
          </a:xfrm>
          <a:prstGeom prst="roundRect">
            <a:avLst>
              <a:gd name="adj" fmla="val 50000"/>
            </a:avLst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sv-SE" sz="1200" b="1" kern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Tahap  5</a:t>
            </a:r>
          </a:p>
          <a:p>
            <a:pPr algn="ctr"/>
            <a:r>
              <a:rPr lang="id-ID" sz="1200" b="1" dirty="0">
                <a:solidFill>
                  <a:schemeClr val="bg1"/>
                </a:solidFill>
              </a:rPr>
              <a:t>Mendistribusikan Pohon Kinerja Ke Setiap Jabatan</a:t>
            </a:r>
            <a:endParaRPr lang="id-ID" sz="1200" dirty="0">
              <a:solidFill>
                <a:schemeClr val="bg1"/>
              </a:solidFill>
            </a:endParaRPr>
          </a:p>
        </p:txBody>
      </p:sp>
      <p:sp>
        <p:nvSpPr>
          <p:cNvPr id="107" name="Rounded Rectangle 43">
            <a:extLst>
              <a:ext uri="{FF2B5EF4-FFF2-40B4-BE49-F238E27FC236}">
                <a16:creationId xmlns:a16="http://schemas.microsoft.com/office/drawing/2014/main" id="{B307CA19-32E3-CE9A-6512-EA0C5E599CFF}"/>
              </a:ext>
            </a:extLst>
          </p:cNvPr>
          <p:cNvSpPr/>
          <p:nvPr/>
        </p:nvSpPr>
        <p:spPr>
          <a:xfrm>
            <a:off x="1230248" y="699538"/>
            <a:ext cx="1270859" cy="236923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786" b="1" dirty="0">
                <a:solidFill>
                  <a:schemeClr val="bg1"/>
                </a:solidFill>
              </a:rPr>
              <a:t>LEVEL KINERJA</a:t>
            </a:r>
            <a:endParaRPr lang="en-US" sz="786" b="1" dirty="0">
              <a:solidFill>
                <a:schemeClr val="bg1"/>
              </a:solidFill>
            </a:endParaRPr>
          </a:p>
        </p:txBody>
      </p:sp>
      <p:sp>
        <p:nvSpPr>
          <p:cNvPr id="108" name="Rounded Rectangle 43">
            <a:extLst>
              <a:ext uri="{FF2B5EF4-FFF2-40B4-BE49-F238E27FC236}">
                <a16:creationId xmlns:a16="http://schemas.microsoft.com/office/drawing/2014/main" id="{B307CA19-32E3-CE9A-6512-EA0C5E599CFF}"/>
              </a:ext>
            </a:extLst>
          </p:cNvPr>
          <p:cNvSpPr/>
          <p:nvPr/>
        </p:nvSpPr>
        <p:spPr>
          <a:xfrm>
            <a:off x="9528457" y="699538"/>
            <a:ext cx="1270859" cy="236923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786" b="1" dirty="0">
                <a:solidFill>
                  <a:schemeClr val="bg1"/>
                </a:solidFill>
              </a:rPr>
              <a:t>KINERJA JABATAN</a:t>
            </a:r>
            <a:endParaRPr lang="en-US" sz="786" b="1" dirty="0">
              <a:solidFill>
                <a:schemeClr val="bg1"/>
              </a:solidFill>
            </a:endParaRPr>
          </a:p>
        </p:txBody>
      </p:sp>
      <p:sp>
        <p:nvSpPr>
          <p:cNvPr id="102" name="Rounded Rectangle 12">
            <a:extLst>
              <a:ext uri="{FF2B5EF4-FFF2-40B4-BE49-F238E27FC236}">
                <a16:creationId xmlns:a16="http://schemas.microsoft.com/office/drawing/2014/main" id="{9506BF9A-56D8-4CB8-A871-2DBC0829CE01}"/>
              </a:ext>
            </a:extLst>
          </p:cNvPr>
          <p:cNvSpPr/>
          <p:nvPr/>
        </p:nvSpPr>
        <p:spPr>
          <a:xfrm>
            <a:off x="4257165" y="4044766"/>
            <a:ext cx="1307924" cy="274980"/>
          </a:xfrm>
          <a:prstGeom prst="roundRect">
            <a:avLst/>
          </a:prstGeom>
          <a:solidFill>
            <a:srgbClr val="8E7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00" b="1">
                <a:solidFill>
                  <a:schemeClr val="bg1"/>
                </a:solidFill>
              </a:rPr>
              <a:t>Program penunjang Urusan Pemerintah Daerah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05" name="Rounded Rectangle 12">
            <a:extLst>
              <a:ext uri="{FF2B5EF4-FFF2-40B4-BE49-F238E27FC236}">
                <a16:creationId xmlns:a16="http://schemas.microsoft.com/office/drawing/2014/main" id="{55CCCF15-2620-47C0-B27E-70ABA2A4CF51}"/>
              </a:ext>
            </a:extLst>
          </p:cNvPr>
          <p:cNvSpPr/>
          <p:nvPr/>
        </p:nvSpPr>
        <p:spPr>
          <a:xfrm>
            <a:off x="5632111" y="4044766"/>
            <a:ext cx="1307925" cy="274980"/>
          </a:xfrm>
          <a:prstGeom prst="roundRect">
            <a:avLst/>
          </a:prstGeom>
          <a:solidFill>
            <a:srgbClr val="8E7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00" b="1" dirty="0">
                <a:solidFill>
                  <a:schemeClr val="bg1"/>
                </a:solidFill>
              </a:rPr>
              <a:t>Program </a:t>
            </a:r>
            <a:r>
              <a:rPr lang="en-US" sz="600" b="1" dirty="0" err="1">
                <a:solidFill>
                  <a:schemeClr val="bg1"/>
                </a:solidFill>
              </a:rPr>
              <a:t>Dukungan</a:t>
            </a:r>
            <a:r>
              <a:rPr lang="en-US" sz="600" b="1" dirty="0">
                <a:solidFill>
                  <a:schemeClr val="bg1"/>
                </a:solidFill>
              </a:rPr>
              <a:t> </a:t>
            </a:r>
            <a:r>
              <a:rPr lang="en-US" sz="600" b="1" dirty="0" err="1">
                <a:solidFill>
                  <a:schemeClr val="bg1"/>
                </a:solidFill>
              </a:rPr>
              <a:t>Pelaksanaan</a:t>
            </a:r>
            <a:r>
              <a:rPr lang="en-US" sz="600" b="1" dirty="0">
                <a:solidFill>
                  <a:schemeClr val="bg1"/>
                </a:solidFill>
              </a:rPr>
              <a:t> </a:t>
            </a:r>
            <a:r>
              <a:rPr lang="en-US" sz="600" b="1" dirty="0" err="1">
                <a:solidFill>
                  <a:schemeClr val="bg1"/>
                </a:solidFill>
              </a:rPr>
              <a:t>tugas</a:t>
            </a:r>
            <a:r>
              <a:rPr lang="en-US" sz="600" b="1" dirty="0">
                <a:solidFill>
                  <a:schemeClr val="bg1"/>
                </a:solidFill>
              </a:rPr>
              <a:t> dan </a:t>
            </a:r>
            <a:r>
              <a:rPr lang="en-US" sz="600" b="1" dirty="0" err="1">
                <a:solidFill>
                  <a:schemeClr val="bg1"/>
                </a:solidFill>
              </a:rPr>
              <a:t>fungsi</a:t>
            </a:r>
            <a:r>
              <a:rPr lang="en-US" sz="600" b="1" dirty="0">
                <a:solidFill>
                  <a:schemeClr val="bg1"/>
                </a:solidFill>
              </a:rPr>
              <a:t> DPRD</a:t>
            </a:r>
          </a:p>
        </p:txBody>
      </p:sp>
      <p:sp>
        <p:nvSpPr>
          <p:cNvPr id="106" name="Rounded Rectangle 12">
            <a:extLst>
              <a:ext uri="{FF2B5EF4-FFF2-40B4-BE49-F238E27FC236}">
                <a16:creationId xmlns:a16="http://schemas.microsoft.com/office/drawing/2014/main" id="{F5B119D8-91A0-4A30-8D25-DE125A4C7348}"/>
              </a:ext>
            </a:extLst>
          </p:cNvPr>
          <p:cNvSpPr/>
          <p:nvPr/>
        </p:nvSpPr>
        <p:spPr>
          <a:xfrm>
            <a:off x="7021002" y="4036852"/>
            <a:ext cx="1382133" cy="274980"/>
          </a:xfrm>
          <a:prstGeom prst="roundRect">
            <a:avLst/>
          </a:prstGeom>
          <a:solidFill>
            <a:srgbClr val="8E7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13" name="Rounded Rectangle 12">
            <a:extLst>
              <a:ext uri="{FF2B5EF4-FFF2-40B4-BE49-F238E27FC236}">
                <a16:creationId xmlns:a16="http://schemas.microsoft.com/office/drawing/2014/main" id="{13691DF9-079B-416E-821C-E7A56ED96AB0}"/>
              </a:ext>
            </a:extLst>
          </p:cNvPr>
          <p:cNvSpPr/>
          <p:nvPr/>
        </p:nvSpPr>
        <p:spPr>
          <a:xfrm>
            <a:off x="2734933" y="4342847"/>
            <a:ext cx="1443701" cy="274980"/>
          </a:xfrm>
          <a:prstGeom prst="roundRect">
            <a:avLst/>
          </a:prstGeom>
          <a:solidFill>
            <a:srgbClr val="8E7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b="1" dirty="0">
              <a:solidFill>
                <a:schemeClr val="bg1"/>
              </a:solidFill>
            </a:endParaRPr>
          </a:p>
        </p:txBody>
      </p:sp>
      <p:sp>
        <p:nvSpPr>
          <p:cNvPr id="114" name="Rounded Rectangle 12">
            <a:extLst>
              <a:ext uri="{FF2B5EF4-FFF2-40B4-BE49-F238E27FC236}">
                <a16:creationId xmlns:a16="http://schemas.microsoft.com/office/drawing/2014/main" id="{C50D87B7-23FD-4715-ABFA-A975CFDBCF87}"/>
              </a:ext>
            </a:extLst>
          </p:cNvPr>
          <p:cNvSpPr/>
          <p:nvPr/>
        </p:nvSpPr>
        <p:spPr>
          <a:xfrm>
            <a:off x="4240924" y="4340326"/>
            <a:ext cx="1326600" cy="274980"/>
          </a:xfrm>
          <a:prstGeom prst="roundRect">
            <a:avLst/>
          </a:prstGeom>
          <a:solidFill>
            <a:srgbClr val="8E7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00" b="1" dirty="0">
                <a:solidFill>
                  <a:schemeClr val="bg1"/>
                </a:solidFill>
              </a:rPr>
              <a:t>Tingkat </a:t>
            </a:r>
            <a:r>
              <a:rPr lang="en-US" sz="500" b="1" dirty="0" err="1">
                <a:solidFill>
                  <a:schemeClr val="bg1"/>
                </a:solidFill>
              </a:rPr>
              <a:t>pemenuhan</a:t>
            </a:r>
            <a:r>
              <a:rPr lang="en-US" sz="500" b="1" dirty="0">
                <a:solidFill>
                  <a:schemeClr val="bg1"/>
                </a:solidFill>
              </a:rPr>
              <a:t> </a:t>
            </a:r>
            <a:r>
              <a:rPr lang="en-US" sz="500" b="1" dirty="0" err="1">
                <a:solidFill>
                  <a:schemeClr val="bg1"/>
                </a:solidFill>
              </a:rPr>
              <a:t>komponen</a:t>
            </a:r>
            <a:r>
              <a:rPr lang="en-US" sz="500" b="1" dirty="0">
                <a:solidFill>
                  <a:schemeClr val="bg1"/>
                </a:solidFill>
              </a:rPr>
              <a:t> </a:t>
            </a:r>
            <a:r>
              <a:rPr lang="en-US" sz="500" b="1" dirty="0" err="1">
                <a:solidFill>
                  <a:schemeClr val="bg1"/>
                </a:solidFill>
              </a:rPr>
              <a:t>penunjang</a:t>
            </a:r>
            <a:r>
              <a:rPr lang="en-US" sz="500" b="1" dirty="0">
                <a:solidFill>
                  <a:schemeClr val="bg1"/>
                </a:solidFill>
              </a:rPr>
              <a:t> PD yang </a:t>
            </a:r>
            <a:r>
              <a:rPr lang="en-US" sz="500" b="1" dirty="0" err="1">
                <a:solidFill>
                  <a:schemeClr val="bg1"/>
                </a:solidFill>
              </a:rPr>
              <a:t>sesuai</a:t>
            </a:r>
            <a:r>
              <a:rPr lang="en-US" sz="500" b="1" dirty="0">
                <a:solidFill>
                  <a:schemeClr val="bg1"/>
                </a:solidFill>
              </a:rPr>
              <a:t> </a:t>
            </a:r>
            <a:r>
              <a:rPr lang="en-US" sz="500" b="1" dirty="0" err="1">
                <a:solidFill>
                  <a:schemeClr val="bg1"/>
                </a:solidFill>
              </a:rPr>
              <a:t>ketentuan</a:t>
            </a:r>
            <a:r>
              <a:rPr lang="en-US" sz="500" b="1" dirty="0">
                <a:solidFill>
                  <a:schemeClr val="bg1"/>
                </a:solidFill>
              </a:rPr>
              <a:t> </a:t>
            </a:r>
            <a:r>
              <a:rPr lang="en-US" sz="500" b="1" dirty="0" err="1">
                <a:solidFill>
                  <a:schemeClr val="bg1"/>
                </a:solidFill>
              </a:rPr>
              <a:t>perundangan</a:t>
            </a:r>
            <a:endParaRPr lang="en-US" sz="500" b="1" dirty="0">
              <a:solidFill>
                <a:schemeClr val="bg1"/>
              </a:solidFill>
            </a:endParaRPr>
          </a:p>
        </p:txBody>
      </p:sp>
      <p:sp>
        <p:nvSpPr>
          <p:cNvPr id="116" name="Rounded Rectangle 12">
            <a:extLst>
              <a:ext uri="{FF2B5EF4-FFF2-40B4-BE49-F238E27FC236}">
                <a16:creationId xmlns:a16="http://schemas.microsoft.com/office/drawing/2014/main" id="{65B75CA2-8E02-4AA1-8BA4-0F5D247E3DDC}"/>
              </a:ext>
            </a:extLst>
          </p:cNvPr>
          <p:cNvSpPr/>
          <p:nvPr/>
        </p:nvSpPr>
        <p:spPr>
          <a:xfrm>
            <a:off x="5634546" y="4340326"/>
            <a:ext cx="1307925" cy="274980"/>
          </a:xfrm>
          <a:prstGeom prst="roundRect">
            <a:avLst/>
          </a:prstGeom>
          <a:solidFill>
            <a:srgbClr val="8E7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00" b="1" dirty="0" err="1">
                <a:solidFill>
                  <a:schemeClr val="bg1"/>
                </a:solidFill>
              </a:rPr>
              <a:t>Persentase</a:t>
            </a:r>
            <a:r>
              <a:rPr lang="en-US" sz="500" b="1" dirty="0">
                <a:solidFill>
                  <a:schemeClr val="bg1"/>
                </a:solidFill>
              </a:rPr>
              <a:t> </a:t>
            </a:r>
            <a:r>
              <a:rPr lang="en-US" sz="500" b="1" dirty="0" err="1">
                <a:solidFill>
                  <a:schemeClr val="bg1"/>
                </a:solidFill>
              </a:rPr>
              <a:t>tugas</a:t>
            </a:r>
            <a:r>
              <a:rPr lang="en-US" sz="500" b="1" dirty="0">
                <a:solidFill>
                  <a:schemeClr val="bg1"/>
                </a:solidFill>
              </a:rPr>
              <a:t> dan </a:t>
            </a:r>
            <a:r>
              <a:rPr lang="en-US" sz="500" b="1" dirty="0" err="1">
                <a:solidFill>
                  <a:schemeClr val="bg1"/>
                </a:solidFill>
              </a:rPr>
              <a:t>fungsi</a:t>
            </a:r>
            <a:r>
              <a:rPr lang="en-US" sz="500" b="1" dirty="0">
                <a:solidFill>
                  <a:schemeClr val="bg1"/>
                </a:solidFill>
              </a:rPr>
              <a:t> DPRD yang </a:t>
            </a:r>
            <a:r>
              <a:rPr lang="en-US" sz="500" b="1" dirty="0" err="1">
                <a:solidFill>
                  <a:schemeClr val="bg1"/>
                </a:solidFill>
              </a:rPr>
              <a:t>terlaksana</a:t>
            </a:r>
            <a:r>
              <a:rPr lang="en-US" sz="500" b="1" dirty="0">
                <a:solidFill>
                  <a:schemeClr val="bg1"/>
                </a:solidFill>
              </a:rPr>
              <a:t> </a:t>
            </a:r>
            <a:r>
              <a:rPr lang="en-US" sz="500" b="1" dirty="0" err="1">
                <a:solidFill>
                  <a:schemeClr val="bg1"/>
                </a:solidFill>
              </a:rPr>
              <a:t>sesuai</a:t>
            </a:r>
            <a:r>
              <a:rPr lang="en-US" sz="500" b="1" dirty="0">
                <a:solidFill>
                  <a:schemeClr val="bg1"/>
                </a:solidFill>
              </a:rPr>
              <a:t> </a:t>
            </a:r>
            <a:r>
              <a:rPr lang="en-US" sz="500" b="1" dirty="0" err="1">
                <a:solidFill>
                  <a:schemeClr val="bg1"/>
                </a:solidFill>
              </a:rPr>
              <a:t>ketentuan</a:t>
            </a:r>
            <a:r>
              <a:rPr lang="en-US" sz="500" b="1" dirty="0">
                <a:solidFill>
                  <a:schemeClr val="bg1"/>
                </a:solidFill>
              </a:rPr>
              <a:t> </a:t>
            </a:r>
            <a:r>
              <a:rPr lang="en-US" sz="500" b="1" dirty="0" err="1">
                <a:solidFill>
                  <a:schemeClr val="bg1"/>
                </a:solidFill>
              </a:rPr>
              <a:t>perundangan</a:t>
            </a:r>
            <a:endParaRPr lang="en-US" sz="500" b="1" dirty="0">
              <a:solidFill>
                <a:schemeClr val="bg1"/>
              </a:solidFill>
            </a:endParaRPr>
          </a:p>
        </p:txBody>
      </p:sp>
      <p:sp>
        <p:nvSpPr>
          <p:cNvPr id="117" name="Rounded Rectangle 12">
            <a:extLst>
              <a:ext uri="{FF2B5EF4-FFF2-40B4-BE49-F238E27FC236}">
                <a16:creationId xmlns:a16="http://schemas.microsoft.com/office/drawing/2014/main" id="{1C0DC216-D61C-42F5-A416-C11396A482C6}"/>
              </a:ext>
            </a:extLst>
          </p:cNvPr>
          <p:cNvSpPr/>
          <p:nvPr/>
        </p:nvSpPr>
        <p:spPr>
          <a:xfrm>
            <a:off x="7023437" y="4332412"/>
            <a:ext cx="1382133" cy="274980"/>
          </a:xfrm>
          <a:prstGeom prst="roundRect">
            <a:avLst/>
          </a:prstGeom>
          <a:solidFill>
            <a:srgbClr val="8E7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20" name="Rounded Rectangle 12">
            <a:extLst>
              <a:ext uri="{FF2B5EF4-FFF2-40B4-BE49-F238E27FC236}">
                <a16:creationId xmlns:a16="http://schemas.microsoft.com/office/drawing/2014/main" id="{808B29C3-3B2C-48B1-9F13-E3A727614305}"/>
              </a:ext>
            </a:extLst>
          </p:cNvPr>
          <p:cNvSpPr/>
          <p:nvPr/>
        </p:nvSpPr>
        <p:spPr>
          <a:xfrm>
            <a:off x="3381703" y="4656718"/>
            <a:ext cx="2175463" cy="274980"/>
          </a:xfrm>
          <a:prstGeom prst="round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00" b="1" dirty="0" err="1">
                <a:solidFill>
                  <a:schemeClr val="bg1"/>
                </a:solidFill>
              </a:rPr>
              <a:t>Pembentukan</a:t>
            </a:r>
            <a:r>
              <a:rPr lang="en-US" sz="600" b="1" dirty="0">
                <a:solidFill>
                  <a:schemeClr val="bg1"/>
                </a:solidFill>
              </a:rPr>
              <a:t> </a:t>
            </a:r>
            <a:r>
              <a:rPr lang="en-US" sz="600" b="1" dirty="0" err="1">
                <a:solidFill>
                  <a:schemeClr val="bg1"/>
                </a:solidFill>
              </a:rPr>
              <a:t>Perda</a:t>
            </a:r>
            <a:r>
              <a:rPr lang="en-US" sz="600" b="1" dirty="0">
                <a:solidFill>
                  <a:schemeClr val="bg1"/>
                </a:solidFill>
              </a:rPr>
              <a:t> dan </a:t>
            </a:r>
            <a:r>
              <a:rPr lang="en-US" sz="600" b="1" dirty="0" err="1">
                <a:solidFill>
                  <a:schemeClr val="bg1"/>
                </a:solidFill>
              </a:rPr>
              <a:t>Peraturan</a:t>
            </a:r>
            <a:r>
              <a:rPr lang="en-US" sz="600" b="1" dirty="0">
                <a:solidFill>
                  <a:schemeClr val="bg1"/>
                </a:solidFill>
              </a:rPr>
              <a:t> DPRD</a:t>
            </a:r>
          </a:p>
        </p:txBody>
      </p:sp>
      <p:sp>
        <p:nvSpPr>
          <p:cNvPr id="121" name="Rounded Rectangle 12">
            <a:extLst>
              <a:ext uri="{FF2B5EF4-FFF2-40B4-BE49-F238E27FC236}">
                <a16:creationId xmlns:a16="http://schemas.microsoft.com/office/drawing/2014/main" id="{EE7BCC1D-0A56-4DF7-A943-4FED269F6194}"/>
              </a:ext>
            </a:extLst>
          </p:cNvPr>
          <p:cNvSpPr/>
          <p:nvPr/>
        </p:nvSpPr>
        <p:spPr>
          <a:xfrm>
            <a:off x="5662376" y="4641127"/>
            <a:ext cx="2094258" cy="274980"/>
          </a:xfrm>
          <a:prstGeom prst="round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600" b="1">
                <a:solidFill>
                  <a:schemeClr val="bg1"/>
                </a:solidFill>
              </a:rPr>
              <a:t>Penyerapan dan Penghimpunan Aspirasi Masyarakat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24" name="Rounded Rectangle 12">
            <a:extLst>
              <a:ext uri="{FF2B5EF4-FFF2-40B4-BE49-F238E27FC236}">
                <a16:creationId xmlns:a16="http://schemas.microsoft.com/office/drawing/2014/main" id="{57B7441A-8E14-4161-87F7-5DEDE037669B}"/>
              </a:ext>
            </a:extLst>
          </p:cNvPr>
          <p:cNvSpPr/>
          <p:nvPr/>
        </p:nvSpPr>
        <p:spPr>
          <a:xfrm>
            <a:off x="4252268" y="4968250"/>
            <a:ext cx="1307925" cy="274980"/>
          </a:xfrm>
          <a:prstGeom prst="round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600" b="1" dirty="0">
                <a:solidFill>
                  <a:schemeClr val="bg1"/>
                </a:solidFill>
              </a:rPr>
              <a:t>jumlah dokumen hasil pembahasan rancangan perda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25" name="Rounded Rectangle 12">
            <a:extLst>
              <a:ext uri="{FF2B5EF4-FFF2-40B4-BE49-F238E27FC236}">
                <a16:creationId xmlns:a16="http://schemas.microsoft.com/office/drawing/2014/main" id="{6940F580-13B9-451F-8361-29B8423365C2}"/>
              </a:ext>
            </a:extLst>
          </p:cNvPr>
          <p:cNvSpPr/>
          <p:nvPr/>
        </p:nvSpPr>
        <p:spPr>
          <a:xfrm>
            <a:off x="5688460" y="4960336"/>
            <a:ext cx="1382133" cy="274980"/>
          </a:xfrm>
          <a:prstGeom prst="round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00" b="1">
                <a:solidFill>
                  <a:schemeClr val="bg1"/>
                </a:solidFill>
              </a:rPr>
              <a:t>Terjaringnya aspirasi dalam kunjungan kerja dalam daerah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98F943-068B-4203-BD14-35DCEF8600A4}"/>
              </a:ext>
            </a:extLst>
          </p:cNvPr>
          <p:cNvSpPr txBox="1"/>
          <p:nvPr/>
        </p:nvSpPr>
        <p:spPr>
          <a:xfrm>
            <a:off x="11072901" y="4723604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Contoh</a:t>
            </a:r>
            <a:r>
              <a:rPr lang="en-US" sz="1200" dirty="0"/>
              <a:t> </a:t>
            </a:r>
          </a:p>
          <a:p>
            <a:r>
              <a:rPr lang="en-US" sz="1200" dirty="0" err="1"/>
              <a:t>Kegiatan</a:t>
            </a:r>
            <a:endParaRPr lang="en-ID" sz="1200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813DECF-7B0B-4215-9DF6-DE71580D9043}"/>
              </a:ext>
            </a:extLst>
          </p:cNvPr>
          <p:cNvSpPr txBox="1"/>
          <p:nvPr/>
        </p:nvSpPr>
        <p:spPr>
          <a:xfrm>
            <a:off x="11068149" y="5826201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Contoh</a:t>
            </a:r>
            <a:r>
              <a:rPr lang="en-US" sz="1200" dirty="0"/>
              <a:t> </a:t>
            </a:r>
          </a:p>
          <a:p>
            <a:r>
              <a:rPr lang="en-US" sz="1200" dirty="0"/>
              <a:t>Sub </a:t>
            </a:r>
            <a:r>
              <a:rPr lang="en-US" sz="1200" dirty="0" err="1"/>
              <a:t>Kegiatan</a:t>
            </a:r>
            <a:endParaRPr lang="en-ID" sz="1200" dirty="0"/>
          </a:p>
        </p:txBody>
      </p:sp>
      <p:sp>
        <p:nvSpPr>
          <p:cNvPr id="109" name="Rounded Rectangle 10">
            <a:extLst>
              <a:ext uri="{FF2B5EF4-FFF2-40B4-BE49-F238E27FC236}">
                <a16:creationId xmlns:a16="http://schemas.microsoft.com/office/drawing/2014/main" id="{7CA3BB9E-6DD9-2500-5056-24E193043D08}"/>
              </a:ext>
            </a:extLst>
          </p:cNvPr>
          <p:cNvSpPr/>
          <p:nvPr/>
        </p:nvSpPr>
        <p:spPr>
          <a:xfrm>
            <a:off x="2808231" y="2125799"/>
            <a:ext cx="5597339" cy="288239"/>
          </a:xfrm>
          <a:prstGeom prst="round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786" dirty="0">
                <a:solidFill>
                  <a:schemeClr val="bg1"/>
                </a:solidFill>
              </a:rPr>
              <a:t>Indeks Kepuasan Masyarakat (IKM)</a:t>
            </a:r>
            <a:endParaRPr lang="en-US" sz="786" dirty="0">
              <a:solidFill>
                <a:schemeClr val="bg1"/>
              </a:solidFill>
            </a:endParaRPr>
          </a:p>
        </p:txBody>
      </p:sp>
      <p:sp>
        <p:nvSpPr>
          <p:cNvPr id="110" name="Rounded Rectangle 10">
            <a:extLst>
              <a:ext uri="{FF2B5EF4-FFF2-40B4-BE49-F238E27FC236}">
                <a16:creationId xmlns:a16="http://schemas.microsoft.com/office/drawing/2014/main" id="{3B2EEC22-2CC8-5277-8B0F-5F1DF910C28A}"/>
              </a:ext>
            </a:extLst>
          </p:cNvPr>
          <p:cNvSpPr/>
          <p:nvPr/>
        </p:nvSpPr>
        <p:spPr>
          <a:xfrm>
            <a:off x="3725411" y="3201743"/>
            <a:ext cx="868680" cy="342088"/>
          </a:xfrm>
          <a:prstGeom prst="round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00" dirty="0" err="1">
                <a:solidFill>
                  <a:schemeClr val="bg1"/>
                </a:solidFill>
              </a:rPr>
              <a:t>Meningkatkan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Layanan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dalam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kegiatan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sidangsidang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Pembahasan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Raperda</a:t>
            </a: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111" name="Rounded Rectangle 10">
            <a:extLst>
              <a:ext uri="{FF2B5EF4-FFF2-40B4-BE49-F238E27FC236}">
                <a16:creationId xmlns:a16="http://schemas.microsoft.com/office/drawing/2014/main" id="{3B2EEC22-2CC8-5277-8B0F-5F1DF910C28A}"/>
              </a:ext>
            </a:extLst>
          </p:cNvPr>
          <p:cNvSpPr/>
          <p:nvPr/>
        </p:nvSpPr>
        <p:spPr>
          <a:xfrm>
            <a:off x="4686023" y="3197755"/>
            <a:ext cx="868680" cy="342088"/>
          </a:xfrm>
          <a:prstGeom prst="round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00" dirty="0" err="1">
                <a:solidFill>
                  <a:schemeClr val="bg1"/>
                </a:solidFill>
              </a:rPr>
              <a:t>Meningkatkan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Layanan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Penampungan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Aspirasi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Masyarakat</a:t>
            </a: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112" name="Rounded Rectangle 10">
            <a:extLst>
              <a:ext uri="{FF2B5EF4-FFF2-40B4-BE49-F238E27FC236}">
                <a16:creationId xmlns:a16="http://schemas.microsoft.com/office/drawing/2014/main" id="{3B2EEC22-2CC8-5277-8B0F-5F1DF910C28A}"/>
              </a:ext>
            </a:extLst>
          </p:cNvPr>
          <p:cNvSpPr/>
          <p:nvPr/>
        </p:nvSpPr>
        <p:spPr>
          <a:xfrm>
            <a:off x="5647140" y="3197755"/>
            <a:ext cx="868680" cy="342088"/>
          </a:xfrm>
          <a:prstGeom prst="round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500" dirty="0">
                <a:solidFill>
                  <a:schemeClr val="bg1"/>
                </a:solidFill>
              </a:rPr>
              <a:t>Meningkatkan Layanan Sarana dan Prasarana serta Pengelolaa Aset</a:t>
            </a: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127" name="Rounded Rectangle 10">
            <a:extLst>
              <a:ext uri="{FF2B5EF4-FFF2-40B4-BE49-F238E27FC236}">
                <a16:creationId xmlns:a16="http://schemas.microsoft.com/office/drawing/2014/main" id="{3B2EEC22-2CC8-5277-8B0F-5F1DF910C28A}"/>
              </a:ext>
            </a:extLst>
          </p:cNvPr>
          <p:cNvSpPr/>
          <p:nvPr/>
        </p:nvSpPr>
        <p:spPr>
          <a:xfrm>
            <a:off x="6610268" y="3205772"/>
            <a:ext cx="868680" cy="342088"/>
          </a:xfrm>
          <a:prstGeom prst="round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dirty="0" err="1">
                <a:solidFill>
                  <a:schemeClr val="bg1"/>
                </a:solidFill>
              </a:rPr>
              <a:t>Meningkatkan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Pengelolaan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Keuangan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28" name="Rounded Rectangle 10">
            <a:extLst>
              <a:ext uri="{FF2B5EF4-FFF2-40B4-BE49-F238E27FC236}">
                <a16:creationId xmlns:a16="http://schemas.microsoft.com/office/drawing/2014/main" id="{3B2EEC22-2CC8-5277-8B0F-5F1DF910C28A}"/>
              </a:ext>
            </a:extLst>
          </p:cNvPr>
          <p:cNvSpPr/>
          <p:nvPr/>
        </p:nvSpPr>
        <p:spPr>
          <a:xfrm>
            <a:off x="7542639" y="3205772"/>
            <a:ext cx="868680" cy="342088"/>
          </a:xfrm>
          <a:prstGeom prst="round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00" dirty="0" err="1">
                <a:solidFill>
                  <a:schemeClr val="bg1"/>
                </a:solidFill>
              </a:rPr>
              <a:t>Meningkatkan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kepercayaan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Masyarakat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kepada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institusi</a:t>
            </a:r>
            <a:r>
              <a:rPr lang="en-US" sz="500" dirty="0">
                <a:solidFill>
                  <a:schemeClr val="bg1"/>
                </a:solidFill>
              </a:rPr>
              <a:t> DPRD</a:t>
            </a:r>
          </a:p>
        </p:txBody>
      </p:sp>
      <p:sp>
        <p:nvSpPr>
          <p:cNvPr id="129" name="Rounded Rectangle 10">
            <a:extLst>
              <a:ext uri="{FF2B5EF4-FFF2-40B4-BE49-F238E27FC236}">
                <a16:creationId xmlns:a16="http://schemas.microsoft.com/office/drawing/2014/main" id="{3B2EEC22-2CC8-5277-8B0F-5F1DF910C28A}"/>
              </a:ext>
            </a:extLst>
          </p:cNvPr>
          <p:cNvSpPr/>
          <p:nvPr/>
        </p:nvSpPr>
        <p:spPr>
          <a:xfrm>
            <a:off x="2767842" y="3595658"/>
            <a:ext cx="868680" cy="342088"/>
          </a:xfrm>
          <a:prstGeom prst="round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130" name="Rounded Rectangle 10">
            <a:extLst>
              <a:ext uri="{FF2B5EF4-FFF2-40B4-BE49-F238E27FC236}">
                <a16:creationId xmlns:a16="http://schemas.microsoft.com/office/drawing/2014/main" id="{3B2EEC22-2CC8-5277-8B0F-5F1DF910C28A}"/>
              </a:ext>
            </a:extLst>
          </p:cNvPr>
          <p:cNvSpPr/>
          <p:nvPr/>
        </p:nvSpPr>
        <p:spPr>
          <a:xfrm>
            <a:off x="3717226" y="3595658"/>
            <a:ext cx="868680" cy="342088"/>
          </a:xfrm>
          <a:prstGeom prst="round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00" dirty="0" err="1">
                <a:solidFill>
                  <a:schemeClr val="bg1"/>
                </a:solidFill>
              </a:rPr>
              <a:t>Terlaksananya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kegiatan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dalam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pembahasan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Raperd</a:t>
            </a: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131" name="Rounded Rectangle 10">
            <a:extLst>
              <a:ext uri="{FF2B5EF4-FFF2-40B4-BE49-F238E27FC236}">
                <a16:creationId xmlns:a16="http://schemas.microsoft.com/office/drawing/2014/main" id="{3B2EEC22-2CC8-5277-8B0F-5F1DF910C28A}"/>
              </a:ext>
            </a:extLst>
          </p:cNvPr>
          <p:cNvSpPr/>
          <p:nvPr/>
        </p:nvSpPr>
        <p:spPr>
          <a:xfrm>
            <a:off x="4677838" y="3591670"/>
            <a:ext cx="868680" cy="342088"/>
          </a:xfrm>
          <a:prstGeom prst="round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00" dirty="0" err="1">
                <a:solidFill>
                  <a:schemeClr val="bg1"/>
                </a:solidFill>
              </a:rPr>
              <a:t>Terlaksananya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layanan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penampung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aspirasi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dari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masyarakat</a:t>
            </a: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132" name="Rounded Rectangle 10">
            <a:extLst>
              <a:ext uri="{FF2B5EF4-FFF2-40B4-BE49-F238E27FC236}">
                <a16:creationId xmlns:a16="http://schemas.microsoft.com/office/drawing/2014/main" id="{3B2EEC22-2CC8-5277-8B0F-5F1DF910C28A}"/>
              </a:ext>
            </a:extLst>
          </p:cNvPr>
          <p:cNvSpPr/>
          <p:nvPr/>
        </p:nvSpPr>
        <p:spPr>
          <a:xfrm>
            <a:off x="5638955" y="3591670"/>
            <a:ext cx="868680" cy="342088"/>
          </a:xfrm>
          <a:prstGeom prst="round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00" dirty="0" err="1">
                <a:solidFill>
                  <a:schemeClr val="bg1"/>
                </a:solidFill>
              </a:rPr>
              <a:t>tersedianya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sarana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dan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prasarana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sebagai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penunjang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pelayanan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terhadap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pimpinan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dan</a:t>
            </a:r>
            <a:r>
              <a:rPr lang="en-US" sz="500" dirty="0">
                <a:solidFill>
                  <a:schemeClr val="bg1"/>
                </a:solidFill>
              </a:rPr>
              <a:t> </a:t>
            </a:r>
            <a:r>
              <a:rPr lang="en-US" sz="500" dirty="0" err="1">
                <a:solidFill>
                  <a:schemeClr val="bg1"/>
                </a:solidFill>
              </a:rPr>
              <a:t>anggota</a:t>
            </a:r>
            <a:r>
              <a:rPr lang="en-US" sz="500" dirty="0">
                <a:solidFill>
                  <a:schemeClr val="bg1"/>
                </a:solidFill>
              </a:rPr>
              <a:t> DPRD</a:t>
            </a:r>
          </a:p>
        </p:txBody>
      </p:sp>
      <p:sp>
        <p:nvSpPr>
          <p:cNvPr id="133" name="Rounded Rectangle 10">
            <a:extLst>
              <a:ext uri="{FF2B5EF4-FFF2-40B4-BE49-F238E27FC236}">
                <a16:creationId xmlns:a16="http://schemas.microsoft.com/office/drawing/2014/main" id="{3B2EEC22-2CC8-5277-8B0F-5F1DF910C28A}"/>
              </a:ext>
            </a:extLst>
          </p:cNvPr>
          <p:cNvSpPr/>
          <p:nvPr/>
        </p:nvSpPr>
        <p:spPr>
          <a:xfrm>
            <a:off x="6602083" y="3599687"/>
            <a:ext cx="868680" cy="342088"/>
          </a:xfrm>
          <a:prstGeom prst="round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dirty="0" err="1">
                <a:solidFill>
                  <a:schemeClr val="bg1"/>
                </a:solidFill>
              </a:rPr>
              <a:t>Laporan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Keuangan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tepat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waktu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34" name="Rounded Rectangle 10">
            <a:extLst>
              <a:ext uri="{FF2B5EF4-FFF2-40B4-BE49-F238E27FC236}">
                <a16:creationId xmlns:a16="http://schemas.microsoft.com/office/drawing/2014/main" id="{3B2EEC22-2CC8-5277-8B0F-5F1DF910C28A}"/>
              </a:ext>
            </a:extLst>
          </p:cNvPr>
          <p:cNvSpPr/>
          <p:nvPr/>
        </p:nvSpPr>
        <p:spPr>
          <a:xfrm>
            <a:off x="7534454" y="3599687"/>
            <a:ext cx="868680" cy="342088"/>
          </a:xfrm>
          <a:prstGeom prst="round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4516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49432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710DCE8-F158-E4EC-EAD9-6E4CC34EE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44" y="4114801"/>
            <a:ext cx="12312944" cy="27432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098979"/>
              </p:ext>
            </p:extLst>
          </p:nvPr>
        </p:nvGraphicFramePr>
        <p:xfrm>
          <a:off x="142874" y="1574185"/>
          <a:ext cx="11887200" cy="4886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3023940556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3776363477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1498677963"/>
                    </a:ext>
                  </a:extLst>
                </a:gridCol>
              </a:tblGrid>
              <a:tr h="520320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80" b="1" dirty="0"/>
                        <a:t>Meningkatkan Kualitas Layanan Sekretariat DPRD dalam mewujudkan penyelenggaraan pelayanan politik yang responsif</a:t>
                      </a:r>
                      <a:endParaRPr lang="id-ID" sz="128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302590"/>
                  </a:ext>
                </a:extLst>
              </a:tr>
              <a:tr h="568542">
                <a:tc>
                  <a:txBody>
                    <a:bodyPr/>
                    <a:lstStyle/>
                    <a:p>
                      <a:pPr algn="ctr"/>
                      <a:r>
                        <a:rPr lang="id-ID" sz="1280" b="1" dirty="0"/>
                        <a:t>Sesuai Ekspektasi Masyarakat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D7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80" b="1" dirty="0"/>
                        <a:t>Sesuai Mandat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D7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80" b="1" dirty="0"/>
                        <a:t>Sesuai dengan Isu Strategis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D7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735347"/>
                  </a:ext>
                </a:extLst>
              </a:tr>
              <a:tr h="3653811"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en-US" sz="1280" dirty="0" err="1"/>
                        <a:t>Meningkatnya</a:t>
                      </a:r>
                      <a:r>
                        <a:rPr lang="en-US" sz="1280" baseline="0" dirty="0"/>
                        <a:t> </a:t>
                      </a:r>
                      <a:r>
                        <a:rPr lang="en-US" sz="1280" baseline="0" dirty="0" err="1"/>
                        <a:t>pemahaman</a:t>
                      </a:r>
                      <a:r>
                        <a:rPr lang="en-US" sz="1280" baseline="0" dirty="0"/>
                        <a:t> </a:t>
                      </a:r>
                      <a:r>
                        <a:rPr lang="en-US" sz="1280" baseline="0" dirty="0" err="1"/>
                        <a:t>sdm</a:t>
                      </a:r>
                      <a:r>
                        <a:rPr lang="en-US" sz="1280" baseline="0" dirty="0"/>
                        <a:t> </a:t>
                      </a:r>
                      <a:r>
                        <a:rPr lang="en-US" sz="1280" baseline="0" dirty="0" err="1"/>
                        <a:t>aparatur</a:t>
                      </a:r>
                      <a:r>
                        <a:rPr lang="en-US" sz="1280" baseline="0" dirty="0"/>
                        <a:t> </a:t>
                      </a:r>
                      <a:r>
                        <a:rPr lang="en-US" sz="1280" baseline="0" dirty="0" err="1"/>
                        <a:t>dalam</a:t>
                      </a:r>
                      <a:r>
                        <a:rPr lang="en-US" sz="1280" baseline="0" dirty="0"/>
                        <a:t> </a:t>
                      </a:r>
                      <a:r>
                        <a:rPr lang="en-US" sz="1280" baseline="0" dirty="0" err="1"/>
                        <a:t>hal</a:t>
                      </a:r>
                      <a:r>
                        <a:rPr lang="en-US" sz="1280" baseline="0" dirty="0"/>
                        <a:t> </a:t>
                      </a:r>
                      <a:r>
                        <a:rPr lang="en-US" sz="1280" baseline="0" dirty="0" err="1"/>
                        <a:t>teknologi</a:t>
                      </a:r>
                      <a:r>
                        <a:rPr lang="en-US" sz="1280" baseline="0" dirty="0"/>
                        <a:t> </a:t>
                      </a:r>
                      <a:r>
                        <a:rPr lang="en-US" sz="1280" baseline="0" dirty="0" err="1"/>
                        <a:t>informasi</a:t>
                      </a:r>
                      <a:r>
                        <a:rPr lang="en-US" sz="1280" baseline="0" dirty="0"/>
                        <a:t> </a:t>
                      </a:r>
                      <a:r>
                        <a:rPr lang="en-US" sz="1280" baseline="0" dirty="0" err="1"/>
                        <a:t>serta</a:t>
                      </a:r>
                      <a:r>
                        <a:rPr lang="en-US" sz="1280" baseline="0" dirty="0"/>
                        <a:t> </a:t>
                      </a:r>
                      <a:r>
                        <a:rPr lang="en-US" sz="1280" baseline="0" dirty="0" err="1"/>
                        <a:t>mampu</a:t>
                      </a:r>
                      <a:r>
                        <a:rPr lang="en-US" sz="1280" baseline="0" dirty="0"/>
                        <a:t> </a:t>
                      </a:r>
                      <a:r>
                        <a:rPr lang="en-US" sz="1280" baseline="0" dirty="0" err="1"/>
                        <a:t>beradaptasi</a:t>
                      </a:r>
                      <a:r>
                        <a:rPr lang="en-US" sz="1280" baseline="0" dirty="0"/>
                        <a:t> </a:t>
                      </a:r>
                      <a:r>
                        <a:rPr lang="en-US" sz="1280" baseline="0" dirty="0" err="1"/>
                        <a:t>dengan</a:t>
                      </a:r>
                      <a:r>
                        <a:rPr lang="en-US" sz="1280" baseline="0" dirty="0"/>
                        <a:t> </a:t>
                      </a:r>
                      <a:r>
                        <a:rPr lang="en-US" sz="1280" baseline="0" dirty="0" err="1"/>
                        <a:t>peraturan</a:t>
                      </a:r>
                      <a:r>
                        <a:rPr lang="en-US" sz="1280" baseline="0" dirty="0"/>
                        <a:t> </a:t>
                      </a:r>
                      <a:r>
                        <a:rPr lang="en-US" sz="1280" baseline="0" dirty="0" err="1"/>
                        <a:t>perundang-undangan</a:t>
                      </a:r>
                      <a:r>
                        <a:rPr lang="en-US" sz="1280" baseline="0" dirty="0"/>
                        <a:t> yang </a:t>
                      </a:r>
                      <a:r>
                        <a:rPr lang="en-US" sz="1280" baseline="0" dirty="0" err="1"/>
                        <a:t>baru</a:t>
                      </a:r>
                      <a:endParaRPr lang="en-US" sz="1280" baseline="0" dirty="0"/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en-US" sz="1280" baseline="0" dirty="0" err="1"/>
                        <a:t>Terbentuk</a:t>
                      </a:r>
                      <a:r>
                        <a:rPr lang="en-US" sz="1280" baseline="0" dirty="0"/>
                        <a:t> SOP </a:t>
                      </a:r>
                      <a:r>
                        <a:rPr lang="en-US" sz="1280" baseline="0" dirty="0" err="1"/>
                        <a:t>kedewanan</a:t>
                      </a:r>
                      <a:endParaRPr lang="en-US" sz="1280" baseline="0" dirty="0"/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en-US" sz="1280" baseline="0" dirty="0" err="1"/>
                        <a:t>Mampu</a:t>
                      </a:r>
                      <a:r>
                        <a:rPr lang="en-US" sz="1280" baseline="0" dirty="0"/>
                        <a:t> </a:t>
                      </a:r>
                      <a:r>
                        <a:rPr lang="en-US" sz="1280" baseline="0" dirty="0" err="1"/>
                        <a:t>mengikuti</a:t>
                      </a:r>
                      <a:r>
                        <a:rPr lang="en-US" sz="1280" baseline="0" dirty="0"/>
                        <a:t> </a:t>
                      </a:r>
                      <a:r>
                        <a:rPr lang="en-US" sz="1280" baseline="0" dirty="0" err="1"/>
                        <a:t>arus</a:t>
                      </a:r>
                      <a:r>
                        <a:rPr lang="en-US" sz="1280" baseline="0" dirty="0"/>
                        <a:t> </a:t>
                      </a:r>
                      <a:r>
                        <a:rPr lang="en-US" sz="1280" baseline="0" dirty="0" err="1"/>
                        <a:t>perubahan</a:t>
                      </a:r>
                      <a:r>
                        <a:rPr lang="en-US" sz="1280" baseline="0" dirty="0"/>
                        <a:t> </a:t>
                      </a:r>
                      <a:r>
                        <a:rPr lang="en-US" sz="1280" baseline="0" dirty="0" err="1"/>
                        <a:t>zaman</a:t>
                      </a:r>
                      <a:endParaRPr lang="en-US" sz="1280" baseline="0" dirty="0"/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en-US" sz="1280" baseline="0" dirty="0" err="1"/>
                        <a:t>Meningkatnya</a:t>
                      </a:r>
                      <a:r>
                        <a:rPr lang="en-US" sz="1280" baseline="0" dirty="0"/>
                        <a:t> </a:t>
                      </a:r>
                      <a:r>
                        <a:rPr lang="en-US" sz="1280" baseline="0" dirty="0" err="1"/>
                        <a:t>keterbukaan</a:t>
                      </a:r>
                      <a:r>
                        <a:rPr lang="en-US" sz="1280" baseline="0" dirty="0"/>
                        <a:t> </a:t>
                      </a:r>
                      <a:r>
                        <a:rPr lang="en-US" sz="1280" baseline="0" dirty="0" err="1"/>
                        <a:t>informasi</a:t>
                      </a:r>
                      <a:r>
                        <a:rPr lang="en-US" sz="1280" baseline="0" dirty="0"/>
                        <a:t> </a:t>
                      </a:r>
                      <a:r>
                        <a:rPr lang="en-US" sz="1280" baseline="0" dirty="0" err="1"/>
                        <a:t>setiap</a:t>
                      </a:r>
                      <a:r>
                        <a:rPr lang="en-US" sz="1280" baseline="0" dirty="0"/>
                        <a:t> </a:t>
                      </a:r>
                      <a:r>
                        <a:rPr lang="en-US" sz="1280" baseline="0" dirty="0" err="1"/>
                        <a:t>kegiatan</a:t>
                      </a:r>
                      <a:r>
                        <a:rPr lang="en-US" sz="1280" baseline="0" dirty="0"/>
                        <a:t> </a:t>
                      </a:r>
                      <a:r>
                        <a:rPr lang="en-US" sz="1280" baseline="0" dirty="0" err="1"/>
                        <a:t>dewan</a:t>
                      </a:r>
                      <a:r>
                        <a:rPr lang="en-US" sz="1280" baseline="0" dirty="0"/>
                        <a:t>  </a:t>
                      </a:r>
                      <a:r>
                        <a:rPr lang="en-US" sz="1280" baseline="0" dirty="0" err="1"/>
                        <a:t>kepada</a:t>
                      </a:r>
                      <a:r>
                        <a:rPr lang="en-US" sz="1280" baseline="0" dirty="0"/>
                        <a:t> </a:t>
                      </a:r>
                      <a:r>
                        <a:rPr lang="en-US" sz="1280" baseline="0" dirty="0" err="1"/>
                        <a:t>masyarakat</a:t>
                      </a:r>
                      <a:endParaRPr lang="en-US" sz="1280" baseline="0" dirty="0"/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280" dirty="0" err="1"/>
                        <a:t>Meningkatnya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Keterbukaan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pengembangan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teknologi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informasi</a:t>
                      </a:r>
                      <a:r>
                        <a:rPr lang="en-US" sz="1280" dirty="0"/>
                        <a:t> media </a:t>
                      </a:r>
                      <a:r>
                        <a:rPr lang="en-US" sz="1280" dirty="0" err="1"/>
                        <a:t>massa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dan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Elektronik</a:t>
                      </a:r>
                      <a:endParaRPr lang="id-ID" sz="128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80" dirty="0" err="1"/>
                        <a:t>Sekretariat</a:t>
                      </a:r>
                      <a:r>
                        <a:rPr lang="en-US" sz="1280" dirty="0"/>
                        <a:t> DPRD </a:t>
                      </a:r>
                      <a:r>
                        <a:rPr lang="en-US" sz="1280" dirty="0" err="1"/>
                        <a:t>merupakan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unsur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pelayanan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administrasi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dan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pemberian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dukungan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terhadap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tugas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dan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fungsi</a:t>
                      </a:r>
                      <a:r>
                        <a:rPr lang="en-US" sz="1280" dirty="0"/>
                        <a:t> DPRD. </a:t>
                      </a:r>
                      <a:r>
                        <a:rPr lang="en-US" sz="1280" dirty="0" err="1"/>
                        <a:t>Sekretariat</a:t>
                      </a:r>
                      <a:r>
                        <a:rPr lang="en-US" sz="1280" dirty="0"/>
                        <a:t> DPRD </a:t>
                      </a:r>
                      <a:r>
                        <a:rPr lang="en-US" sz="1280" dirty="0" err="1"/>
                        <a:t>dipimpin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oleh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seorang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Sekretaris</a:t>
                      </a:r>
                      <a:r>
                        <a:rPr lang="en-US" sz="1280" dirty="0"/>
                        <a:t> DPRD yang </a:t>
                      </a:r>
                      <a:r>
                        <a:rPr lang="en-US" sz="1280" dirty="0" err="1"/>
                        <a:t>dalam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melaksanakan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tugasnya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secara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teknis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operasional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berada</a:t>
                      </a:r>
                      <a:r>
                        <a:rPr lang="en-US" sz="1280" dirty="0"/>
                        <a:t> di </a:t>
                      </a:r>
                      <a:r>
                        <a:rPr lang="en-US" sz="1280" dirty="0" err="1"/>
                        <a:t>bawah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dan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bertanggung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jawab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kepada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pimpinan</a:t>
                      </a:r>
                      <a:r>
                        <a:rPr lang="en-US" sz="1280" dirty="0"/>
                        <a:t> DPRD </a:t>
                      </a:r>
                      <a:r>
                        <a:rPr lang="en-US" sz="1280" dirty="0" err="1"/>
                        <a:t>dan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secara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administratif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bertanggungjawab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kepada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Kepala</a:t>
                      </a:r>
                      <a:r>
                        <a:rPr lang="en-US" sz="1280" dirty="0"/>
                        <a:t> Daerah </a:t>
                      </a:r>
                      <a:r>
                        <a:rPr lang="en-US" sz="1280" dirty="0" err="1"/>
                        <a:t>melalui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Sekretaris</a:t>
                      </a:r>
                      <a:r>
                        <a:rPr lang="en-US" sz="1280" dirty="0"/>
                        <a:t> Daerah </a:t>
                      </a:r>
                      <a:r>
                        <a:rPr lang="en-US" sz="1280" dirty="0" err="1"/>
                        <a:t>Dalam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menyelenggarakan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tugas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dan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kewajiban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tersebut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Sekretariat</a:t>
                      </a:r>
                      <a:r>
                        <a:rPr lang="en-US" sz="1280" dirty="0"/>
                        <a:t> DPRD </a:t>
                      </a:r>
                      <a:r>
                        <a:rPr lang="en-US" sz="1280" dirty="0" err="1"/>
                        <a:t>mempunyai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fungsi</a:t>
                      </a:r>
                      <a:r>
                        <a:rPr lang="en-US" sz="1280" dirty="0"/>
                        <a:t>: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US" sz="1280" dirty="0" err="1"/>
                        <a:t>Menyelenggarakan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administrasi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kesekretariatan</a:t>
                      </a:r>
                      <a:r>
                        <a:rPr lang="en-US" sz="1280" dirty="0"/>
                        <a:t> dan </a:t>
                      </a:r>
                      <a:r>
                        <a:rPr lang="en-US" sz="1280" dirty="0" err="1"/>
                        <a:t>keuangan</a:t>
                      </a:r>
                      <a:r>
                        <a:rPr lang="en-US" sz="1280" dirty="0"/>
                        <a:t>;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US" sz="1280" dirty="0" err="1"/>
                        <a:t>Mendukung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pelaksanaan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tugas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dan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fungsi</a:t>
                      </a:r>
                      <a:r>
                        <a:rPr lang="en-US" sz="1280" dirty="0"/>
                        <a:t> DPRD;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US" sz="1280" dirty="0" err="1"/>
                        <a:t>Menyediakan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dan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mengordinasikan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tenaga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ahli</a:t>
                      </a:r>
                      <a:r>
                        <a:rPr lang="en-US" sz="1280" dirty="0"/>
                        <a:t> yang </a:t>
                      </a:r>
                      <a:r>
                        <a:rPr lang="en-US" sz="1280" dirty="0" err="1"/>
                        <a:t>diperlukan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oleh</a:t>
                      </a:r>
                      <a:r>
                        <a:rPr lang="en-US" sz="1280" dirty="0"/>
                        <a:t> DPRD </a:t>
                      </a:r>
                      <a:r>
                        <a:rPr lang="en-US" sz="1280" dirty="0" err="1"/>
                        <a:t>dalam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melaksanakan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hak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dan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fungsinya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sesuai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dengan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kebutuhan</a:t>
                      </a:r>
                      <a:r>
                        <a:rPr lang="en-US" sz="128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en-US" sz="1280" dirty="0" err="1"/>
                        <a:t>Kurangnya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tingkat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pemahaman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Sumber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Daya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Aparatur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dalam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mengimbangi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kemajuan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Teknologi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dan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deteksi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dini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terhadap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perubahan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atas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Peraturan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Perundang-undangan</a:t>
                      </a:r>
                      <a:r>
                        <a:rPr lang="en-US" sz="1280" dirty="0"/>
                        <a:t>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en-US" sz="1280" dirty="0" err="1"/>
                        <a:t>Belum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tersedianya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Standar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Pelayanan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Penyelenggara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Tugas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Kedewanan</a:t>
                      </a:r>
                      <a:r>
                        <a:rPr lang="en-US" sz="1280" dirty="0"/>
                        <a:t> (SOP)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en-US" sz="1280" dirty="0" err="1"/>
                        <a:t>Cepatnya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perubahan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instrumen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penyelenggara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Pemerintah</a:t>
                      </a:r>
                      <a:r>
                        <a:rPr lang="en-US" sz="1280" dirty="0"/>
                        <a:t> Daerah 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en-US" sz="1280" dirty="0"/>
                        <a:t>Makin </a:t>
                      </a:r>
                      <a:r>
                        <a:rPr lang="en-US" sz="1280" dirty="0" err="1"/>
                        <a:t>tingginya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tuntunan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terhadap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peningkatan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Profesionalisme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Aparatur</a:t>
                      </a:r>
                      <a:endParaRPr lang="en-US" sz="1280" dirty="0"/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en-US" sz="1280" dirty="0" err="1"/>
                        <a:t>Tuntutan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Masyarakat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dalam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keterbukaan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informasi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dalam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penyelenggaraan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kegiatan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Kedewanan</a:t>
                      </a:r>
                      <a:endParaRPr lang="en-US" sz="1280" dirty="0"/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en-US" sz="1280" dirty="0" err="1"/>
                        <a:t>Keterbukaan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pengembangan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teknologi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informasi</a:t>
                      </a:r>
                      <a:r>
                        <a:rPr lang="en-US" sz="1280" dirty="0"/>
                        <a:t> media </a:t>
                      </a:r>
                      <a:r>
                        <a:rPr lang="en-US" sz="1280" dirty="0" err="1"/>
                        <a:t>massa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dan</a:t>
                      </a:r>
                      <a:r>
                        <a:rPr lang="en-US" sz="1280" dirty="0"/>
                        <a:t> </a:t>
                      </a:r>
                      <a:r>
                        <a:rPr lang="en-US" sz="1280" dirty="0" err="1"/>
                        <a:t>Elektronik</a:t>
                      </a:r>
                      <a:endParaRPr lang="id-ID" sz="128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799546"/>
                  </a:ext>
                </a:extLst>
              </a:tr>
            </a:tbl>
          </a:graphicData>
        </a:graphic>
      </p:graphicFrame>
      <p:grpSp>
        <p:nvGrpSpPr>
          <p:cNvPr id="3" name="Graphic 16">
            <a:extLst>
              <a:ext uri="{FF2B5EF4-FFF2-40B4-BE49-F238E27FC236}">
                <a16:creationId xmlns:a16="http://schemas.microsoft.com/office/drawing/2014/main" id="{64C9CF5A-AAA9-7671-9341-5287E46E7711}"/>
              </a:ext>
            </a:extLst>
          </p:cNvPr>
          <p:cNvGrpSpPr/>
          <p:nvPr/>
        </p:nvGrpSpPr>
        <p:grpSpPr>
          <a:xfrm>
            <a:off x="1789812" y="192886"/>
            <a:ext cx="8853378" cy="1012348"/>
            <a:chOff x="258724" y="365124"/>
            <a:chExt cx="11654584" cy="13326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CAB1D12-501F-41C2-411D-01425F7421DA}"/>
                </a:ext>
              </a:extLst>
            </p:cNvPr>
            <p:cNvSpPr/>
            <p:nvPr/>
          </p:nvSpPr>
          <p:spPr>
            <a:xfrm>
              <a:off x="258724" y="463154"/>
              <a:ext cx="11654584" cy="1136593"/>
            </a:xfrm>
            <a:custGeom>
              <a:avLst/>
              <a:gdLst>
                <a:gd name="connsiteX0" fmla="*/ 10471027 w 11654584"/>
                <a:gd name="connsiteY0" fmla="*/ 1136551 h 1136593"/>
                <a:gd name="connsiteX1" fmla="*/ -46 w 11654584"/>
                <a:gd name="connsiteY1" fmla="*/ 1136551 h 1136593"/>
                <a:gd name="connsiteX2" fmla="*/ 185271 w 11654584"/>
                <a:gd name="connsiteY2" fmla="*/ 563784 h 1136593"/>
                <a:gd name="connsiteX3" fmla="*/ 1183467 w 11654584"/>
                <a:gd name="connsiteY3" fmla="*/ -42 h 1136593"/>
                <a:gd name="connsiteX4" fmla="*/ 11654539 w 11654584"/>
                <a:gd name="connsiteY4" fmla="*/ -42 h 1136593"/>
                <a:gd name="connsiteX5" fmla="*/ 11469222 w 11654584"/>
                <a:gd name="connsiteY5" fmla="*/ 572724 h 1136593"/>
                <a:gd name="connsiteX6" fmla="*/ 10471027 w 11654584"/>
                <a:gd name="connsiteY6" fmla="*/ 1136551 h 113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54584" h="1136593">
                  <a:moveTo>
                    <a:pt x="10471027" y="1136551"/>
                  </a:moveTo>
                  <a:lnTo>
                    <a:pt x="-46" y="1136551"/>
                  </a:lnTo>
                  <a:lnTo>
                    <a:pt x="185271" y="563784"/>
                  </a:lnTo>
                  <a:cubicBezTo>
                    <a:pt x="292447" y="233614"/>
                    <a:pt x="706442" y="-230"/>
                    <a:pt x="1183467" y="-42"/>
                  </a:cubicBezTo>
                  <a:lnTo>
                    <a:pt x="11654539" y="-42"/>
                  </a:lnTo>
                  <a:lnTo>
                    <a:pt x="11469222" y="572724"/>
                  </a:lnTo>
                  <a:cubicBezTo>
                    <a:pt x="11361895" y="902830"/>
                    <a:pt x="10947990" y="1136625"/>
                    <a:pt x="10471027" y="1136551"/>
                  </a:cubicBezTo>
                  <a:close/>
                </a:path>
              </a:pathLst>
            </a:custGeom>
            <a:solidFill>
              <a:srgbClr val="6D0000"/>
            </a:solidFill>
            <a:ln w="43376" cap="flat">
              <a:noFill/>
              <a:prstDash val="solid"/>
              <a:miter/>
            </a:ln>
          </p:spPr>
          <p:txBody>
            <a:bodyPr tIns="180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2AB79F4-E074-3EB7-CAEB-DFE0B3CC2CFE}"/>
                </a:ext>
              </a:extLst>
            </p:cNvPr>
            <p:cNvSpPr/>
            <p:nvPr/>
          </p:nvSpPr>
          <p:spPr>
            <a:xfrm>
              <a:off x="930554" y="398412"/>
              <a:ext cx="10510566" cy="1266076"/>
            </a:xfrm>
            <a:custGeom>
              <a:avLst/>
              <a:gdLst>
                <a:gd name="connsiteX0" fmla="*/ -46 w 10510566"/>
                <a:gd name="connsiteY0" fmla="*/ 1266030 h 1266076"/>
                <a:gd name="connsiteX1" fmla="*/ 204801 w 10510566"/>
                <a:gd name="connsiteY1" fmla="*/ 635309 h 1266076"/>
                <a:gd name="connsiteX2" fmla="*/ 1329290 w 10510566"/>
                <a:gd name="connsiteY2" fmla="*/ -37 h 1266076"/>
                <a:gd name="connsiteX3" fmla="*/ 10510521 w 10510566"/>
                <a:gd name="connsiteY3" fmla="*/ -37 h 1266076"/>
                <a:gd name="connsiteX4" fmla="*/ 10305239 w 10510566"/>
                <a:gd name="connsiteY4" fmla="*/ 630684 h 1266076"/>
                <a:gd name="connsiteX5" fmla="*/ 9181185 w 10510566"/>
                <a:gd name="connsiteY5" fmla="*/ 1266030 h 1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10566" h="1266076">
                  <a:moveTo>
                    <a:pt x="-46" y="1266030"/>
                  </a:moveTo>
                  <a:lnTo>
                    <a:pt x="204801" y="635309"/>
                  </a:lnTo>
                  <a:cubicBezTo>
                    <a:pt x="323912" y="262613"/>
                    <a:pt x="791246" y="-1433"/>
                    <a:pt x="1329290" y="-37"/>
                  </a:cubicBezTo>
                  <a:lnTo>
                    <a:pt x="10510521" y="-37"/>
                  </a:lnTo>
                  <a:lnTo>
                    <a:pt x="10305239" y="630684"/>
                  </a:lnTo>
                  <a:cubicBezTo>
                    <a:pt x="10186150" y="1003269"/>
                    <a:pt x="9719081" y="1267281"/>
                    <a:pt x="9181185" y="1266030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43376" cap="flat">
              <a:noFill/>
              <a:prstDash val="solid"/>
              <a:miter/>
            </a:ln>
          </p:spPr>
          <p:txBody>
            <a:bodyPr tIns="180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F1DEC39-9780-C64F-F3CD-1F6074C9C9D5}"/>
                </a:ext>
              </a:extLst>
            </p:cNvPr>
            <p:cNvSpPr/>
            <p:nvPr/>
          </p:nvSpPr>
          <p:spPr>
            <a:xfrm>
              <a:off x="871096" y="365124"/>
              <a:ext cx="10629481" cy="1332654"/>
            </a:xfrm>
            <a:custGeom>
              <a:avLst/>
              <a:gdLst>
                <a:gd name="connsiteX0" fmla="*/ 10509652 w 10629481"/>
                <a:gd name="connsiteY0" fmla="*/ 66545 h 1332654"/>
                <a:gd name="connsiteX1" fmla="*/ 10317825 w 10629481"/>
                <a:gd name="connsiteY1" fmla="*/ 656266 h 1332654"/>
                <a:gd name="connsiteX2" fmla="*/ 9239340 w 10629481"/>
                <a:gd name="connsiteY2" fmla="*/ 1266025 h 1332654"/>
                <a:gd name="connsiteX3" fmla="*/ 118436 w 10629481"/>
                <a:gd name="connsiteY3" fmla="*/ 1266025 h 1332654"/>
                <a:gd name="connsiteX4" fmla="*/ 310697 w 10629481"/>
                <a:gd name="connsiteY4" fmla="*/ 675996 h 1332654"/>
                <a:gd name="connsiteX5" fmla="*/ 1388748 w 10629481"/>
                <a:gd name="connsiteY5" fmla="*/ 66545 h 1332654"/>
                <a:gd name="connsiteX6" fmla="*/ 10509652 w 10629481"/>
                <a:gd name="connsiteY6" fmla="*/ 66545 h 1332654"/>
                <a:gd name="connsiteX7" fmla="*/ 10627700 w 10629481"/>
                <a:gd name="connsiteY7" fmla="*/ -41 h 1332654"/>
                <a:gd name="connsiteX8" fmla="*/ 1388748 w 10629481"/>
                <a:gd name="connsiteY8" fmla="*/ -41 h 1332654"/>
                <a:gd name="connsiteX9" fmla="*/ 216953 w 10629481"/>
                <a:gd name="connsiteY9" fmla="*/ 660891 h 1332654"/>
                <a:gd name="connsiteX10" fmla="*/ -46 w 10629481"/>
                <a:gd name="connsiteY10" fmla="*/ 1332612 h 1332654"/>
                <a:gd name="connsiteX11" fmla="*/ 9240642 w 10629481"/>
                <a:gd name="connsiteY11" fmla="*/ 1332612 h 1332654"/>
                <a:gd name="connsiteX12" fmla="*/ 10412437 w 10629481"/>
                <a:gd name="connsiteY12" fmla="*/ 671372 h 1332654"/>
                <a:gd name="connsiteX13" fmla="*/ 10629436 w 10629481"/>
                <a:gd name="connsiteY13" fmla="*/ -41 h 133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29481" h="1332654">
                  <a:moveTo>
                    <a:pt x="10509652" y="66545"/>
                  </a:moveTo>
                  <a:lnTo>
                    <a:pt x="10317825" y="656266"/>
                  </a:lnTo>
                  <a:cubicBezTo>
                    <a:pt x="10203770" y="1013857"/>
                    <a:pt x="9755537" y="1267289"/>
                    <a:pt x="9239340" y="1266025"/>
                  </a:cubicBezTo>
                  <a:lnTo>
                    <a:pt x="118436" y="1266025"/>
                  </a:lnTo>
                  <a:lnTo>
                    <a:pt x="310697" y="675996"/>
                  </a:lnTo>
                  <a:cubicBezTo>
                    <a:pt x="424743" y="318575"/>
                    <a:pt x="872794" y="65278"/>
                    <a:pt x="1388748" y="66545"/>
                  </a:cubicBezTo>
                  <a:lnTo>
                    <a:pt x="10509652" y="66545"/>
                  </a:lnTo>
                  <a:moveTo>
                    <a:pt x="10627700" y="-41"/>
                  </a:moveTo>
                  <a:lnTo>
                    <a:pt x="1388748" y="-41"/>
                  </a:lnTo>
                  <a:cubicBezTo>
                    <a:pt x="829034" y="-624"/>
                    <a:pt x="342973" y="273530"/>
                    <a:pt x="216953" y="660891"/>
                  </a:cubicBezTo>
                  <a:lnTo>
                    <a:pt x="-46" y="1332612"/>
                  </a:lnTo>
                  <a:lnTo>
                    <a:pt x="9240642" y="1332612"/>
                  </a:lnTo>
                  <a:cubicBezTo>
                    <a:pt x="9800412" y="1333047"/>
                    <a:pt x="10286447" y="1058791"/>
                    <a:pt x="10412437" y="671372"/>
                  </a:cubicBezTo>
                  <a:lnTo>
                    <a:pt x="10629436" y="-41"/>
                  </a:lnTo>
                  <a:close/>
                </a:path>
              </a:pathLst>
            </a:custGeom>
            <a:solidFill>
              <a:srgbClr val="FFFFFF"/>
            </a:solidFill>
            <a:ln w="43376" cap="flat">
              <a:noFill/>
              <a:prstDash val="solid"/>
              <a:miter/>
            </a:ln>
          </p:spPr>
          <p:txBody>
            <a:bodyPr tIns="180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F63B1DEA-FDA3-B1F8-7E16-5003DA39B2DC}"/>
              </a:ext>
            </a:extLst>
          </p:cNvPr>
          <p:cNvSpPr txBox="1">
            <a:spLocks/>
          </p:cNvSpPr>
          <p:nvPr/>
        </p:nvSpPr>
        <p:spPr>
          <a:xfrm>
            <a:off x="2682814" y="226174"/>
            <a:ext cx="7067374" cy="991441"/>
          </a:xfrm>
          <a:prstGeom prst="rect">
            <a:avLst/>
          </a:prstGeom>
        </p:spPr>
        <p:txBody>
          <a:bodyPr vert="horz" lIns="91440" tIns="180000" rIns="91440" bIns="18000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61418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TAHAP  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Tentukan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Outcome /Hasil yang Akan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Dijabarkan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896361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7420AF1-0812-CDDA-2883-26119E25A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44" y="4114801"/>
            <a:ext cx="12312944" cy="2743200"/>
          </a:xfrm>
          <a:prstGeom prst="rect">
            <a:avLst/>
          </a:prstGeom>
        </p:spPr>
      </p:pic>
      <p:sp>
        <p:nvSpPr>
          <p:cNvPr id="8" name="Freeform 8">
            <a:extLst>
              <a:ext uri="{FF2B5EF4-FFF2-40B4-BE49-F238E27FC236}">
                <a16:creationId xmlns:a16="http://schemas.microsoft.com/office/drawing/2014/main" id="{55BF6659-9C90-8B65-22CD-010447445522}"/>
              </a:ext>
            </a:extLst>
          </p:cNvPr>
          <p:cNvSpPr/>
          <p:nvPr/>
        </p:nvSpPr>
        <p:spPr>
          <a:xfrm>
            <a:off x="1748329" y="5018190"/>
            <a:ext cx="3461736" cy="1430731"/>
          </a:xfrm>
          <a:custGeom>
            <a:avLst/>
            <a:gdLst>
              <a:gd name="connsiteX0" fmla="*/ 0 w 2106279"/>
              <a:gd name="connsiteY0" fmla="*/ 0 h 1090538"/>
              <a:gd name="connsiteX1" fmla="*/ 2106279 w 2106279"/>
              <a:gd name="connsiteY1" fmla="*/ 0 h 1090538"/>
              <a:gd name="connsiteX2" fmla="*/ 2106279 w 2106279"/>
              <a:gd name="connsiteY2" fmla="*/ 1090538 h 1090538"/>
              <a:gd name="connsiteX3" fmla="*/ 0 w 2106279"/>
              <a:gd name="connsiteY3" fmla="*/ 1090538 h 1090538"/>
              <a:gd name="connsiteX4" fmla="*/ 0 w 2106279"/>
              <a:gd name="connsiteY4" fmla="*/ 0 h 10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6279" h="1090538">
                <a:moveTo>
                  <a:pt x="0" y="0"/>
                </a:moveTo>
                <a:lnTo>
                  <a:pt x="2106279" y="0"/>
                </a:lnTo>
                <a:lnTo>
                  <a:pt x="2106279" y="1090538"/>
                </a:lnTo>
                <a:lnTo>
                  <a:pt x="0" y="1090538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69" tIns="20669" rIns="20669" bIns="161581" numCol="1" spcCol="1270" anchor="ctr" anchorCtr="0">
            <a:noAutofit/>
          </a:bodyPr>
          <a:lstStyle/>
          <a:p>
            <a:pPr algn="ctr" defTabSz="144684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tx1"/>
                </a:solidFill>
              </a:rPr>
              <a:t>CSF I:</a:t>
            </a:r>
          </a:p>
          <a:p>
            <a:pPr algn="ctr" defTabSz="144684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600" b="1" dirty="0">
                <a:solidFill>
                  <a:schemeClr val="tx1"/>
                </a:solidFill>
              </a:rPr>
              <a:t>Meningkatnya Kualitas Pelayanan Lembaga DPRD Dalam Rangka Mendukung pelaksanaan Tugas, dan Fungsi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7940BF07-D5A1-5293-2DD7-250F1BD83FE3}"/>
              </a:ext>
            </a:extLst>
          </p:cNvPr>
          <p:cNvSpPr/>
          <p:nvPr/>
        </p:nvSpPr>
        <p:spPr>
          <a:xfrm>
            <a:off x="7164581" y="5018195"/>
            <a:ext cx="2929046" cy="1430730"/>
          </a:xfrm>
          <a:custGeom>
            <a:avLst/>
            <a:gdLst>
              <a:gd name="connsiteX0" fmla="*/ 0 w 2106279"/>
              <a:gd name="connsiteY0" fmla="*/ 0 h 1090538"/>
              <a:gd name="connsiteX1" fmla="*/ 2106279 w 2106279"/>
              <a:gd name="connsiteY1" fmla="*/ 0 h 1090538"/>
              <a:gd name="connsiteX2" fmla="*/ 2106279 w 2106279"/>
              <a:gd name="connsiteY2" fmla="*/ 1090538 h 1090538"/>
              <a:gd name="connsiteX3" fmla="*/ 0 w 2106279"/>
              <a:gd name="connsiteY3" fmla="*/ 1090538 h 1090538"/>
              <a:gd name="connsiteX4" fmla="*/ 0 w 2106279"/>
              <a:gd name="connsiteY4" fmla="*/ 0 h 10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6279" h="1090538">
                <a:moveTo>
                  <a:pt x="0" y="0"/>
                </a:moveTo>
                <a:lnTo>
                  <a:pt x="2106279" y="0"/>
                </a:lnTo>
                <a:lnTo>
                  <a:pt x="2106279" y="1090538"/>
                </a:lnTo>
                <a:lnTo>
                  <a:pt x="0" y="1090538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69" tIns="20669" rIns="20669" bIns="161581" numCol="1" spcCol="1270" anchor="ctr" anchorCtr="0">
            <a:noAutofit/>
          </a:bodyPr>
          <a:lstStyle/>
          <a:p>
            <a:pPr algn="ctr" defTabSz="144684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tx1"/>
                </a:solidFill>
              </a:rPr>
              <a:t>CSF II:</a:t>
            </a:r>
          </a:p>
          <a:p>
            <a:pPr algn="ctr" defTabSz="144684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600" b="1" dirty="0">
                <a:solidFill>
                  <a:schemeClr val="tx1"/>
                </a:solidFill>
              </a:rPr>
              <a:t>Meningkatkan Layanan Sarana dan Prasarana setiap kegiatan anggota dewan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11" name="Konektor Siku 18">
            <a:extLst>
              <a:ext uri="{FF2B5EF4-FFF2-40B4-BE49-F238E27FC236}">
                <a16:creationId xmlns:a16="http://schemas.microsoft.com/office/drawing/2014/main" id="{016B268A-6B74-8A4E-5640-18E20A1E7A1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80922" y="2370008"/>
            <a:ext cx="2989669" cy="2306698"/>
          </a:xfrm>
          <a:prstGeom prst="bentConnector3">
            <a:avLst>
              <a:gd name="adj1" fmla="val 80230"/>
            </a:avLst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Konektor Siku 24">
            <a:extLst>
              <a:ext uri="{FF2B5EF4-FFF2-40B4-BE49-F238E27FC236}">
                <a16:creationId xmlns:a16="http://schemas.microsoft.com/office/drawing/2014/main" id="{1210E93B-0182-46BF-1630-09530416A48F}"/>
              </a:ext>
            </a:extLst>
          </p:cNvPr>
          <p:cNvCxnSpPr>
            <a:cxnSpLocks/>
          </p:cNvCxnSpPr>
          <p:nvPr/>
        </p:nvCxnSpPr>
        <p:spPr>
          <a:xfrm rot="5400000">
            <a:off x="3392546" y="2120941"/>
            <a:ext cx="3016513" cy="2843207"/>
          </a:xfrm>
          <a:prstGeom prst="bentConnector3">
            <a:avLst>
              <a:gd name="adj1" fmla="val 79608"/>
            </a:avLst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FE3039DB-14E6-3816-5564-280466907781}"/>
              </a:ext>
            </a:extLst>
          </p:cNvPr>
          <p:cNvSpPr/>
          <p:nvPr/>
        </p:nvSpPr>
        <p:spPr>
          <a:xfrm>
            <a:off x="3610542" y="2034288"/>
            <a:ext cx="5423727" cy="1394712"/>
          </a:xfrm>
          <a:custGeom>
            <a:avLst/>
            <a:gdLst>
              <a:gd name="connsiteX0" fmla="*/ 0 w 4020634"/>
              <a:gd name="connsiteY0" fmla="*/ 0 h 1090538"/>
              <a:gd name="connsiteX1" fmla="*/ 4020634 w 4020634"/>
              <a:gd name="connsiteY1" fmla="*/ 0 h 1090538"/>
              <a:gd name="connsiteX2" fmla="*/ 4020634 w 4020634"/>
              <a:gd name="connsiteY2" fmla="*/ 1090538 h 1090538"/>
              <a:gd name="connsiteX3" fmla="*/ 0 w 4020634"/>
              <a:gd name="connsiteY3" fmla="*/ 1090538 h 1090538"/>
              <a:gd name="connsiteX4" fmla="*/ 0 w 4020634"/>
              <a:gd name="connsiteY4" fmla="*/ 0 h 10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634" h="1090538">
                <a:moveTo>
                  <a:pt x="0" y="0"/>
                </a:moveTo>
                <a:lnTo>
                  <a:pt x="4020634" y="0"/>
                </a:lnTo>
                <a:lnTo>
                  <a:pt x="4020634" y="1090538"/>
                </a:lnTo>
                <a:lnTo>
                  <a:pt x="0" y="1090538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69" tIns="20669" rIns="20669" bIns="161581" numCol="1" spcCol="1270" anchor="ctr" anchorCtr="0">
            <a:noAutofit/>
          </a:bodyPr>
          <a:lstStyle/>
          <a:p>
            <a:pPr algn="ctr" defTabSz="144684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400" dirty="0"/>
              <a:t>OUTCOME :</a:t>
            </a:r>
            <a:endParaRPr lang="en-US" sz="2400" dirty="0"/>
          </a:p>
          <a:p>
            <a:pPr algn="ctr" defTabSz="144684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n-NO" sz="1600" b="1" dirty="0"/>
              <a:t>Meningkatkan Kualitas Layanan Sekretariat DPRD dalam mewujudkan penyelenggaraan pelayanan politik yang responsif</a:t>
            </a:r>
            <a:endParaRPr lang="id-ID" sz="2400" dirty="0">
              <a:solidFill>
                <a:schemeClr val="bg1"/>
              </a:solidFill>
            </a:endParaRPr>
          </a:p>
        </p:txBody>
      </p:sp>
      <p:grpSp>
        <p:nvGrpSpPr>
          <p:cNvPr id="2" name="Graphic 16">
            <a:extLst>
              <a:ext uri="{FF2B5EF4-FFF2-40B4-BE49-F238E27FC236}">
                <a16:creationId xmlns:a16="http://schemas.microsoft.com/office/drawing/2014/main" id="{09BB0D41-B64D-9B0B-658B-F7B391562D77}"/>
              </a:ext>
            </a:extLst>
          </p:cNvPr>
          <p:cNvGrpSpPr/>
          <p:nvPr/>
        </p:nvGrpSpPr>
        <p:grpSpPr>
          <a:xfrm>
            <a:off x="258724" y="365124"/>
            <a:ext cx="11654584" cy="1332654"/>
            <a:chOff x="258724" y="365124"/>
            <a:chExt cx="11654584" cy="13326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5B500CC9-0525-4BBB-98EE-E94D93EF6EA7}"/>
                </a:ext>
              </a:extLst>
            </p:cNvPr>
            <p:cNvSpPr/>
            <p:nvPr/>
          </p:nvSpPr>
          <p:spPr>
            <a:xfrm>
              <a:off x="258724" y="463154"/>
              <a:ext cx="11654584" cy="1136593"/>
            </a:xfrm>
            <a:custGeom>
              <a:avLst/>
              <a:gdLst>
                <a:gd name="connsiteX0" fmla="*/ 10471027 w 11654584"/>
                <a:gd name="connsiteY0" fmla="*/ 1136551 h 1136593"/>
                <a:gd name="connsiteX1" fmla="*/ -46 w 11654584"/>
                <a:gd name="connsiteY1" fmla="*/ 1136551 h 1136593"/>
                <a:gd name="connsiteX2" fmla="*/ 185271 w 11654584"/>
                <a:gd name="connsiteY2" fmla="*/ 563784 h 1136593"/>
                <a:gd name="connsiteX3" fmla="*/ 1183467 w 11654584"/>
                <a:gd name="connsiteY3" fmla="*/ -42 h 1136593"/>
                <a:gd name="connsiteX4" fmla="*/ 11654539 w 11654584"/>
                <a:gd name="connsiteY4" fmla="*/ -42 h 1136593"/>
                <a:gd name="connsiteX5" fmla="*/ 11469222 w 11654584"/>
                <a:gd name="connsiteY5" fmla="*/ 572724 h 1136593"/>
                <a:gd name="connsiteX6" fmla="*/ 10471027 w 11654584"/>
                <a:gd name="connsiteY6" fmla="*/ 1136551 h 113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54584" h="1136593">
                  <a:moveTo>
                    <a:pt x="10471027" y="1136551"/>
                  </a:moveTo>
                  <a:lnTo>
                    <a:pt x="-46" y="1136551"/>
                  </a:lnTo>
                  <a:lnTo>
                    <a:pt x="185271" y="563784"/>
                  </a:lnTo>
                  <a:cubicBezTo>
                    <a:pt x="292447" y="233614"/>
                    <a:pt x="706442" y="-230"/>
                    <a:pt x="1183467" y="-42"/>
                  </a:cubicBezTo>
                  <a:lnTo>
                    <a:pt x="11654539" y="-42"/>
                  </a:lnTo>
                  <a:lnTo>
                    <a:pt x="11469222" y="572724"/>
                  </a:lnTo>
                  <a:cubicBezTo>
                    <a:pt x="11361895" y="902830"/>
                    <a:pt x="10947990" y="1136625"/>
                    <a:pt x="10471027" y="1136551"/>
                  </a:cubicBezTo>
                  <a:close/>
                </a:path>
              </a:pathLst>
            </a:custGeom>
            <a:solidFill>
              <a:srgbClr val="6D0000"/>
            </a:solidFill>
            <a:ln w="43376" cap="flat">
              <a:noFill/>
              <a:prstDash val="solid"/>
              <a:miter/>
            </a:ln>
          </p:spPr>
          <p:txBody>
            <a:bodyPr tIns="180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F6222D5-93B8-5DCB-F547-F8DD1F1A5B41}"/>
                </a:ext>
              </a:extLst>
            </p:cNvPr>
            <p:cNvSpPr/>
            <p:nvPr/>
          </p:nvSpPr>
          <p:spPr>
            <a:xfrm>
              <a:off x="930554" y="398412"/>
              <a:ext cx="10510566" cy="1266076"/>
            </a:xfrm>
            <a:custGeom>
              <a:avLst/>
              <a:gdLst>
                <a:gd name="connsiteX0" fmla="*/ -46 w 10510566"/>
                <a:gd name="connsiteY0" fmla="*/ 1266030 h 1266076"/>
                <a:gd name="connsiteX1" fmla="*/ 204801 w 10510566"/>
                <a:gd name="connsiteY1" fmla="*/ 635309 h 1266076"/>
                <a:gd name="connsiteX2" fmla="*/ 1329290 w 10510566"/>
                <a:gd name="connsiteY2" fmla="*/ -37 h 1266076"/>
                <a:gd name="connsiteX3" fmla="*/ 10510521 w 10510566"/>
                <a:gd name="connsiteY3" fmla="*/ -37 h 1266076"/>
                <a:gd name="connsiteX4" fmla="*/ 10305239 w 10510566"/>
                <a:gd name="connsiteY4" fmla="*/ 630684 h 1266076"/>
                <a:gd name="connsiteX5" fmla="*/ 9181185 w 10510566"/>
                <a:gd name="connsiteY5" fmla="*/ 1266030 h 1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10566" h="1266076">
                  <a:moveTo>
                    <a:pt x="-46" y="1266030"/>
                  </a:moveTo>
                  <a:lnTo>
                    <a:pt x="204801" y="635309"/>
                  </a:lnTo>
                  <a:cubicBezTo>
                    <a:pt x="323912" y="262613"/>
                    <a:pt x="791246" y="-1433"/>
                    <a:pt x="1329290" y="-37"/>
                  </a:cubicBezTo>
                  <a:lnTo>
                    <a:pt x="10510521" y="-37"/>
                  </a:lnTo>
                  <a:lnTo>
                    <a:pt x="10305239" y="630684"/>
                  </a:lnTo>
                  <a:cubicBezTo>
                    <a:pt x="10186150" y="1003269"/>
                    <a:pt x="9719081" y="1267281"/>
                    <a:pt x="9181185" y="1266030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43376" cap="flat">
              <a:noFill/>
              <a:prstDash val="solid"/>
              <a:miter/>
            </a:ln>
          </p:spPr>
          <p:txBody>
            <a:bodyPr tIns="180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BBCA2D0-D9FB-F49E-0314-37E59D1E0361}"/>
                </a:ext>
              </a:extLst>
            </p:cNvPr>
            <p:cNvSpPr/>
            <p:nvPr/>
          </p:nvSpPr>
          <p:spPr>
            <a:xfrm>
              <a:off x="871096" y="365124"/>
              <a:ext cx="10629481" cy="1332654"/>
            </a:xfrm>
            <a:custGeom>
              <a:avLst/>
              <a:gdLst>
                <a:gd name="connsiteX0" fmla="*/ 10509652 w 10629481"/>
                <a:gd name="connsiteY0" fmla="*/ 66545 h 1332654"/>
                <a:gd name="connsiteX1" fmla="*/ 10317825 w 10629481"/>
                <a:gd name="connsiteY1" fmla="*/ 656266 h 1332654"/>
                <a:gd name="connsiteX2" fmla="*/ 9239340 w 10629481"/>
                <a:gd name="connsiteY2" fmla="*/ 1266025 h 1332654"/>
                <a:gd name="connsiteX3" fmla="*/ 118436 w 10629481"/>
                <a:gd name="connsiteY3" fmla="*/ 1266025 h 1332654"/>
                <a:gd name="connsiteX4" fmla="*/ 310697 w 10629481"/>
                <a:gd name="connsiteY4" fmla="*/ 675996 h 1332654"/>
                <a:gd name="connsiteX5" fmla="*/ 1388748 w 10629481"/>
                <a:gd name="connsiteY5" fmla="*/ 66545 h 1332654"/>
                <a:gd name="connsiteX6" fmla="*/ 10509652 w 10629481"/>
                <a:gd name="connsiteY6" fmla="*/ 66545 h 1332654"/>
                <a:gd name="connsiteX7" fmla="*/ 10627700 w 10629481"/>
                <a:gd name="connsiteY7" fmla="*/ -41 h 1332654"/>
                <a:gd name="connsiteX8" fmla="*/ 1388748 w 10629481"/>
                <a:gd name="connsiteY8" fmla="*/ -41 h 1332654"/>
                <a:gd name="connsiteX9" fmla="*/ 216953 w 10629481"/>
                <a:gd name="connsiteY9" fmla="*/ 660891 h 1332654"/>
                <a:gd name="connsiteX10" fmla="*/ -46 w 10629481"/>
                <a:gd name="connsiteY10" fmla="*/ 1332612 h 1332654"/>
                <a:gd name="connsiteX11" fmla="*/ 9240642 w 10629481"/>
                <a:gd name="connsiteY11" fmla="*/ 1332612 h 1332654"/>
                <a:gd name="connsiteX12" fmla="*/ 10412437 w 10629481"/>
                <a:gd name="connsiteY12" fmla="*/ 671372 h 1332654"/>
                <a:gd name="connsiteX13" fmla="*/ 10629436 w 10629481"/>
                <a:gd name="connsiteY13" fmla="*/ -41 h 133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29481" h="1332654">
                  <a:moveTo>
                    <a:pt x="10509652" y="66545"/>
                  </a:moveTo>
                  <a:lnTo>
                    <a:pt x="10317825" y="656266"/>
                  </a:lnTo>
                  <a:cubicBezTo>
                    <a:pt x="10203770" y="1013857"/>
                    <a:pt x="9755537" y="1267289"/>
                    <a:pt x="9239340" y="1266025"/>
                  </a:cubicBezTo>
                  <a:lnTo>
                    <a:pt x="118436" y="1266025"/>
                  </a:lnTo>
                  <a:lnTo>
                    <a:pt x="310697" y="675996"/>
                  </a:lnTo>
                  <a:cubicBezTo>
                    <a:pt x="424743" y="318575"/>
                    <a:pt x="872794" y="65278"/>
                    <a:pt x="1388748" y="66545"/>
                  </a:cubicBezTo>
                  <a:lnTo>
                    <a:pt x="10509652" y="66545"/>
                  </a:lnTo>
                  <a:moveTo>
                    <a:pt x="10627700" y="-41"/>
                  </a:moveTo>
                  <a:lnTo>
                    <a:pt x="1388748" y="-41"/>
                  </a:lnTo>
                  <a:cubicBezTo>
                    <a:pt x="829034" y="-624"/>
                    <a:pt x="342973" y="273530"/>
                    <a:pt x="216953" y="660891"/>
                  </a:cubicBezTo>
                  <a:lnTo>
                    <a:pt x="-46" y="1332612"/>
                  </a:lnTo>
                  <a:lnTo>
                    <a:pt x="9240642" y="1332612"/>
                  </a:lnTo>
                  <a:cubicBezTo>
                    <a:pt x="9800412" y="1333047"/>
                    <a:pt x="10286447" y="1058791"/>
                    <a:pt x="10412437" y="671372"/>
                  </a:cubicBezTo>
                  <a:lnTo>
                    <a:pt x="10629436" y="-41"/>
                  </a:lnTo>
                  <a:close/>
                </a:path>
              </a:pathLst>
            </a:custGeom>
            <a:solidFill>
              <a:srgbClr val="FFFFFF"/>
            </a:solidFill>
            <a:ln w="43376" cap="flat">
              <a:noFill/>
              <a:prstDash val="solid"/>
              <a:miter/>
            </a:ln>
          </p:spPr>
          <p:txBody>
            <a:bodyPr tIns="180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9433F3DE-68C8-482E-1A9D-8307C825213C}"/>
              </a:ext>
            </a:extLst>
          </p:cNvPr>
          <p:cNvSpPr txBox="1">
            <a:spLocks/>
          </p:cNvSpPr>
          <p:nvPr/>
        </p:nvSpPr>
        <p:spPr>
          <a:xfrm>
            <a:off x="1444255" y="398412"/>
            <a:ext cx="9303489" cy="1305133"/>
          </a:xfrm>
          <a:prstGeom prst="rect">
            <a:avLst/>
          </a:prstGeom>
        </p:spPr>
        <p:txBody>
          <a:bodyPr vert="horz" lIns="91440" tIns="180000" rIns="91440" bIns="18000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61418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TAHAP  2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Menentukan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CSF (Critical Success Factor) </a:t>
            </a:r>
          </a:p>
        </p:txBody>
      </p:sp>
    </p:spTree>
    <p:extLst>
      <p:ext uri="{BB962C8B-B14F-4D97-AF65-F5344CB8AC3E}">
        <p14:creationId xmlns:p14="http://schemas.microsoft.com/office/powerpoint/2010/main" val="319927369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E07934C-FEDB-2394-9E41-9F728BD2D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44" y="4114801"/>
            <a:ext cx="12312944" cy="2743200"/>
          </a:xfrm>
          <a:prstGeom prst="rect">
            <a:avLst/>
          </a:prstGeom>
        </p:spPr>
      </p:pic>
      <p:graphicFrame>
        <p:nvGraphicFramePr>
          <p:cNvPr id="14" name="Tabel 1">
            <a:extLst>
              <a:ext uri="{FF2B5EF4-FFF2-40B4-BE49-F238E27FC236}">
                <a16:creationId xmlns:a16="http://schemas.microsoft.com/office/drawing/2014/main" id="{D23678EF-EBC5-74AB-F37C-DD76559D4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391071"/>
              </p:ext>
            </p:extLst>
          </p:nvPr>
        </p:nvGraphicFramePr>
        <p:xfrm>
          <a:off x="1186963" y="2135832"/>
          <a:ext cx="10254157" cy="1681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5328">
                  <a:extLst>
                    <a:ext uri="{9D8B030D-6E8A-4147-A177-3AD203B41FA5}">
                      <a16:colId xmlns:a16="http://schemas.microsoft.com/office/drawing/2014/main" val="2854401075"/>
                    </a:ext>
                  </a:extLst>
                </a:gridCol>
                <a:gridCol w="6448829">
                  <a:extLst>
                    <a:ext uri="{9D8B030D-6E8A-4147-A177-3AD203B41FA5}">
                      <a16:colId xmlns:a16="http://schemas.microsoft.com/office/drawing/2014/main" val="4250630283"/>
                    </a:ext>
                  </a:extLst>
                </a:gridCol>
              </a:tblGrid>
              <a:tr h="57547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ID" sz="18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Faktor</a:t>
                      </a:r>
                      <a:r>
                        <a:rPr lang="en-ID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Penyebab</a:t>
                      </a:r>
                      <a:r>
                        <a:rPr lang="en-ID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ID" sz="18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Pembentuk</a:t>
                      </a:r>
                      <a:r>
                        <a:rPr lang="en-ID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(CSF)</a:t>
                      </a:r>
                      <a:endParaRPr lang="id-ID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9" marR="72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ID" sz="18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Kondisi</a:t>
                      </a:r>
                      <a:r>
                        <a:rPr lang="en-ID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yang </a:t>
                      </a:r>
                      <a:r>
                        <a:rPr lang="en-ID" sz="18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diperlukan</a:t>
                      </a:r>
                      <a:r>
                        <a:rPr lang="en-ID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id-ID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9" marR="72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702187"/>
                  </a:ext>
                </a:extLst>
              </a:tr>
              <a:tr h="528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</a:rPr>
                        <a:t>Meningkatnya Kualitas Pelayanan Lembaga DPRD Dalam Rangka Mendukung pelaksanaan Tugas, dan Fungsi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006" marB="4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Meningkatkan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fasilitasi</a:t>
                      </a:r>
                      <a:r>
                        <a:rPr lang="en-ID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kegiatan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i-FI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Persidangan, Kajian Hukum, dan humas kepotrokolan</a:t>
                      </a:r>
                      <a:endParaRPr lang="en-ID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Meningkatkan</a:t>
                      </a:r>
                      <a:r>
                        <a:rPr lang="en-ID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fasilitasi</a:t>
                      </a:r>
                      <a:r>
                        <a:rPr lang="en-ID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kegiatan</a:t>
                      </a:r>
                      <a:r>
                        <a:rPr lang="en-ID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ID" sz="12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penganggaran</a:t>
                      </a:r>
                      <a:r>
                        <a:rPr lang="en-ID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</a:t>
                      </a:r>
                      <a:r>
                        <a:rPr lang="en-ID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pengawasan</a:t>
                      </a:r>
                      <a:endParaRPr lang="en-ID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9" marR="720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419850"/>
                  </a:ext>
                </a:extLst>
              </a:tr>
              <a:tr h="3520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200" b="1" dirty="0">
                          <a:solidFill>
                            <a:schemeClr val="tx1"/>
                          </a:solidFill>
                        </a:rPr>
                        <a:t>Meningkatkan Layanan Sarana dan Prasarana pelaksanan kegiatan anggota dewan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006" marB="4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Meningkatnya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kapasitas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anggota</a:t>
                      </a:r>
                      <a:r>
                        <a:rPr lang="en-ID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dewan</a:t>
                      </a:r>
                      <a:endParaRPr lang="en-ID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en-US" sz="12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Meningkatnya</a:t>
                      </a:r>
                      <a:r>
                        <a:rPr lang="en-US" sz="12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Layanan</a:t>
                      </a:r>
                      <a:r>
                        <a:rPr lang="en-US" sz="12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Keuangan</a:t>
                      </a:r>
                      <a:r>
                        <a:rPr lang="en-US" sz="12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dan</a:t>
                      </a:r>
                      <a:r>
                        <a:rPr lang="en-US" sz="12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Kesejahteraan</a:t>
                      </a:r>
                      <a:r>
                        <a:rPr lang="en-US" sz="12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anggota</a:t>
                      </a:r>
                      <a:r>
                        <a:rPr lang="en-US" sz="12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dewan</a:t>
                      </a:r>
                      <a:endParaRPr lang="en-ID" sz="12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2009" marR="720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54841"/>
                  </a:ext>
                </a:extLst>
              </a:tr>
            </a:tbl>
          </a:graphicData>
        </a:graphic>
      </p:graphicFrame>
      <p:grpSp>
        <p:nvGrpSpPr>
          <p:cNvPr id="13" name="Graphic 16">
            <a:extLst>
              <a:ext uri="{FF2B5EF4-FFF2-40B4-BE49-F238E27FC236}">
                <a16:creationId xmlns:a16="http://schemas.microsoft.com/office/drawing/2014/main" id="{F2195E35-5CF5-1303-4CD0-747FC5DB7023}"/>
              </a:ext>
            </a:extLst>
          </p:cNvPr>
          <p:cNvGrpSpPr/>
          <p:nvPr/>
        </p:nvGrpSpPr>
        <p:grpSpPr>
          <a:xfrm>
            <a:off x="258724" y="365124"/>
            <a:ext cx="11654584" cy="1332654"/>
            <a:chOff x="258724" y="365124"/>
            <a:chExt cx="11654584" cy="133265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3503053-C319-055C-459E-1470138FE0AA}"/>
                </a:ext>
              </a:extLst>
            </p:cNvPr>
            <p:cNvSpPr/>
            <p:nvPr/>
          </p:nvSpPr>
          <p:spPr>
            <a:xfrm>
              <a:off x="258724" y="463154"/>
              <a:ext cx="11654584" cy="1136593"/>
            </a:xfrm>
            <a:custGeom>
              <a:avLst/>
              <a:gdLst>
                <a:gd name="connsiteX0" fmla="*/ 10471027 w 11654584"/>
                <a:gd name="connsiteY0" fmla="*/ 1136551 h 1136593"/>
                <a:gd name="connsiteX1" fmla="*/ -46 w 11654584"/>
                <a:gd name="connsiteY1" fmla="*/ 1136551 h 1136593"/>
                <a:gd name="connsiteX2" fmla="*/ 185271 w 11654584"/>
                <a:gd name="connsiteY2" fmla="*/ 563784 h 1136593"/>
                <a:gd name="connsiteX3" fmla="*/ 1183467 w 11654584"/>
                <a:gd name="connsiteY3" fmla="*/ -42 h 1136593"/>
                <a:gd name="connsiteX4" fmla="*/ 11654539 w 11654584"/>
                <a:gd name="connsiteY4" fmla="*/ -42 h 1136593"/>
                <a:gd name="connsiteX5" fmla="*/ 11469222 w 11654584"/>
                <a:gd name="connsiteY5" fmla="*/ 572724 h 1136593"/>
                <a:gd name="connsiteX6" fmla="*/ 10471027 w 11654584"/>
                <a:gd name="connsiteY6" fmla="*/ 1136551 h 113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54584" h="1136593">
                  <a:moveTo>
                    <a:pt x="10471027" y="1136551"/>
                  </a:moveTo>
                  <a:lnTo>
                    <a:pt x="-46" y="1136551"/>
                  </a:lnTo>
                  <a:lnTo>
                    <a:pt x="185271" y="563784"/>
                  </a:lnTo>
                  <a:cubicBezTo>
                    <a:pt x="292447" y="233614"/>
                    <a:pt x="706442" y="-230"/>
                    <a:pt x="1183467" y="-42"/>
                  </a:cubicBezTo>
                  <a:lnTo>
                    <a:pt x="11654539" y="-42"/>
                  </a:lnTo>
                  <a:lnTo>
                    <a:pt x="11469222" y="572724"/>
                  </a:lnTo>
                  <a:cubicBezTo>
                    <a:pt x="11361895" y="902830"/>
                    <a:pt x="10947990" y="1136625"/>
                    <a:pt x="10471027" y="1136551"/>
                  </a:cubicBezTo>
                  <a:close/>
                </a:path>
              </a:pathLst>
            </a:custGeom>
            <a:solidFill>
              <a:srgbClr val="6D0000"/>
            </a:solidFill>
            <a:ln w="43376" cap="flat">
              <a:noFill/>
              <a:prstDash val="solid"/>
              <a:miter/>
            </a:ln>
          </p:spPr>
          <p:txBody>
            <a:bodyPr tIns="180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F727FD3-43F9-FF0E-1842-BA34CEDF50A1}"/>
                </a:ext>
              </a:extLst>
            </p:cNvPr>
            <p:cNvSpPr/>
            <p:nvPr/>
          </p:nvSpPr>
          <p:spPr>
            <a:xfrm>
              <a:off x="930554" y="398412"/>
              <a:ext cx="10510566" cy="1266076"/>
            </a:xfrm>
            <a:custGeom>
              <a:avLst/>
              <a:gdLst>
                <a:gd name="connsiteX0" fmla="*/ -46 w 10510566"/>
                <a:gd name="connsiteY0" fmla="*/ 1266030 h 1266076"/>
                <a:gd name="connsiteX1" fmla="*/ 204801 w 10510566"/>
                <a:gd name="connsiteY1" fmla="*/ 635309 h 1266076"/>
                <a:gd name="connsiteX2" fmla="*/ 1329290 w 10510566"/>
                <a:gd name="connsiteY2" fmla="*/ -37 h 1266076"/>
                <a:gd name="connsiteX3" fmla="*/ 10510521 w 10510566"/>
                <a:gd name="connsiteY3" fmla="*/ -37 h 1266076"/>
                <a:gd name="connsiteX4" fmla="*/ 10305239 w 10510566"/>
                <a:gd name="connsiteY4" fmla="*/ 630684 h 1266076"/>
                <a:gd name="connsiteX5" fmla="*/ 9181185 w 10510566"/>
                <a:gd name="connsiteY5" fmla="*/ 1266030 h 1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10566" h="1266076">
                  <a:moveTo>
                    <a:pt x="-46" y="1266030"/>
                  </a:moveTo>
                  <a:lnTo>
                    <a:pt x="204801" y="635309"/>
                  </a:lnTo>
                  <a:cubicBezTo>
                    <a:pt x="323912" y="262613"/>
                    <a:pt x="791246" y="-1433"/>
                    <a:pt x="1329290" y="-37"/>
                  </a:cubicBezTo>
                  <a:lnTo>
                    <a:pt x="10510521" y="-37"/>
                  </a:lnTo>
                  <a:lnTo>
                    <a:pt x="10305239" y="630684"/>
                  </a:lnTo>
                  <a:cubicBezTo>
                    <a:pt x="10186150" y="1003269"/>
                    <a:pt x="9719081" y="1267281"/>
                    <a:pt x="9181185" y="1266030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43376" cap="flat">
              <a:noFill/>
              <a:prstDash val="solid"/>
              <a:miter/>
            </a:ln>
          </p:spPr>
          <p:txBody>
            <a:bodyPr tIns="180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841AA3B-BC36-1B4B-D413-BE7ABBCF849F}"/>
                </a:ext>
              </a:extLst>
            </p:cNvPr>
            <p:cNvSpPr/>
            <p:nvPr/>
          </p:nvSpPr>
          <p:spPr>
            <a:xfrm>
              <a:off x="871096" y="365124"/>
              <a:ext cx="10629481" cy="1332654"/>
            </a:xfrm>
            <a:custGeom>
              <a:avLst/>
              <a:gdLst>
                <a:gd name="connsiteX0" fmla="*/ 10509652 w 10629481"/>
                <a:gd name="connsiteY0" fmla="*/ 66545 h 1332654"/>
                <a:gd name="connsiteX1" fmla="*/ 10317825 w 10629481"/>
                <a:gd name="connsiteY1" fmla="*/ 656266 h 1332654"/>
                <a:gd name="connsiteX2" fmla="*/ 9239340 w 10629481"/>
                <a:gd name="connsiteY2" fmla="*/ 1266025 h 1332654"/>
                <a:gd name="connsiteX3" fmla="*/ 118436 w 10629481"/>
                <a:gd name="connsiteY3" fmla="*/ 1266025 h 1332654"/>
                <a:gd name="connsiteX4" fmla="*/ 310697 w 10629481"/>
                <a:gd name="connsiteY4" fmla="*/ 675996 h 1332654"/>
                <a:gd name="connsiteX5" fmla="*/ 1388748 w 10629481"/>
                <a:gd name="connsiteY5" fmla="*/ 66545 h 1332654"/>
                <a:gd name="connsiteX6" fmla="*/ 10509652 w 10629481"/>
                <a:gd name="connsiteY6" fmla="*/ 66545 h 1332654"/>
                <a:gd name="connsiteX7" fmla="*/ 10627700 w 10629481"/>
                <a:gd name="connsiteY7" fmla="*/ -41 h 1332654"/>
                <a:gd name="connsiteX8" fmla="*/ 1388748 w 10629481"/>
                <a:gd name="connsiteY8" fmla="*/ -41 h 1332654"/>
                <a:gd name="connsiteX9" fmla="*/ 216953 w 10629481"/>
                <a:gd name="connsiteY9" fmla="*/ 660891 h 1332654"/>
                <a:gd name="connsiteX10" fmla="*/ -46 w 10629481"/>
                <a:gd name="connsiteY10" fmla="*/ 1332612 h 1332654"/>
                <a:gd name="connsiteX11" fmla="*/ 9240642 w 10629481"/>
                <a:gd name="connsiteY11" fmla="*/ 1332612 h 1332654"/>
                <a:gd name="connsiteX12" fmla="*/ 10412437 w 10629481"/>
                <a:gd name="connsiteY12" fmla="*/ 671372 h 1332654"/>
                <a:gd name="connsiteX13" fmla="*/ 10629436 w 10629481"/>
                <a:gd name="connsiteY13" fmla="*/ -41 h 133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29481" h="1332654">
                  <a:moveTo>
                    <a:pt x="10509652" y="66545"/>
                  </a:moveTo>
                  <a:lnTo>
                    <a:pt x="10317825" y="656266"/>
                  </a:lnTo>
                  <a:cubicBezTo>
                    <a:pt x="10203770" y="1013857"/>
                    <a:pt x="9755537" y="1267289"/>
                    <a:pt x="9239340" y="1266025"/>
                  </a:cubicBezTo>
                  <a:lnTo>
                    <a:pt x="118436" y="1266025"/>
                  </a:lnTo>
                  <a:lnTo>
                    <a:pt x="310697" y="675996"/>
                  </a:lnTo>
                  <a:cubicBezTo>
                    <a:pt x="424743" y="318575"/>
                    <a:pt x="872794" y="65278"/>
                    <a:pt x="1388748" y="66545"/>
                  </a:cubicBezTo>
                  <a:lnTo>
                    <a:pt x="10509652" y="66545"/>
                  </a:lnTo>
                  <a:moveTo>
                    <a:pt x="10627700" y="-41"/>
                  </a:moveTo>
                  <a:lnTo>
                    <a:pt x="1388748" y="-41"/>
                  </a:lnTo>
                  <a:cubicBezTo>
                    <a:pt x="829034" y="-624"/>
                    <a:pt x="342973" y="273530"/>
                    <a:pt x="216953" y="660891"/>
                  </a:cubicBezTo>
                  <a:lnTo>
                    <a:pt x="-46" y="1332612"/>
                  </a:lnTo>
                  <a:lnTo>
                    <a:pt x="9240642" y="1332612"/>
                  </a:lnTo>
                  <a:cubicBezTo>
                    <a:pt x="9800412" y="1333047"/>
                    <a:pt x="10286447" y="1058791"/>
                    <a:pt x="10412437" y="671372"/>
                  </a:cubicBezTo>
                  <a:lnTo>
                    <a:pt x="10629436" y="-41"/>
                  </a:lnTo>
                  <a:close/>
                </a:path>
              </a:pathLst>
            </a:custGeom>
            <a:solidFill>
              <a:srgbClr val="FFFFFF"/>
            </a:solidFill>
            <a:ln w="43376" cap="flat">
              <a:noFill/>
              <a:prstDash val="solid"/>
              <a:miter/>
            </a:ln>
          </p:spPr>
          <p:txBody>
            <a:bodyPr tIns="180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D6211E0A-544C-9A59-ACAD-69BF5C6EC423}"/>
              </a:ext>
            </a:extLst>
          </p:cNvPr>
          <p:cNvSpPr txBox="1">
            <a:spLocks/>
          </p:cNvSpPr>
          <p:nvPr/>
        </p:nvSpPr>
        <p:spPr>
          <a:xfrm>
            <a:off x="1444255" y="398412"/>
            <a:ext cx="9303489" cy="1305133"/>
          </a:xfrm>
          <a:prstGeom prst="rect">
            <a:avLst/>
          </a:prstGeom>
        </p:spPr>
        <p:txBody>
          <a:bodyPr vert="horz" lIns="91440" tIns="180000" rIns="91440" bIns="18000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61418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TAHAP  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Menguraikan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CSF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kepada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kondisi-kondisi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antara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sampai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kepada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kondisi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paling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teknis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/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operasional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781122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E31917-9635-79DB-B3F2-2BACFC235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44" y="4114801"/>
            <a:ext cx="12312944" cy="2743200"/>
          </a:xfrm>
          <a:prstGeom prst="rect">
            <a:avLst/>
          </a:prstGeom>
        </p:spPr>
      </p:pic>
      <p:graphicFrame>
        <p:nvGraphicFramePr>
          <p:cNvPr id="15" name="Tabel 2">
            <a:extLst>
              <a:ext uri="{FF2B5EF4-FFF2-40B4-BE49-F238E27FC236}">
                <a16:creationId xmlns:a16="http://schemas.microsoft.com/office/drawing/2014/main" id="{6C84C5E8-9AA9-CF55-A9E4-0D4F1B075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061114"/>
              </p:ext>
            </p:extLst>
          </p:nvPr>
        </p:nvGraphicFramePr>
        <p:xfrm>
          <a:off x="1058757" y="2060823"/>
          <a:ext cx="10254157" cy="1117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3885">
                  <a:extLst>
                    <a:ext uri="{9D8B030D-6E8A-4147-A177-3AD203B41FA5}">
                      <a16:colId xmlns:a16="http://schemas.microsoft.com/office/drawing/2014/main" val="537606403"/>
                    </a:ext>
                  </a:extLst>
                </a:gridCol>
                <a:gridCol w="6450272">
                  <a:extLst>
                    <a:ext uri="{9D8B030D-6E8A-4147-A177-3AD203B41FA5}">
                      <a16:colId xmlns:a16="http://schemas.microsoft.com/office/drawing/2014/main" val="8930872"/>
                    </a:ext>
                  </a:extLst>
                </a:gridCol>
              </a:tblGrid>
              <a:tr h="473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Kondisi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Antara </a:t>
                      </a:r>
                      <a:r>
                        <a:rPr lang="id-ID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 1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9" marR="72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Kondisi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yang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diperlukan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id-ID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9" marR="72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549022"/>
                  </a:ext>
                </a:extLst>
              </a:tr>
              <a:tr h="37419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Meningkatkan fasilitasi kegiatan Persidangan, Kajian Hukum, dan humas kepotrokolan</a:t>
                      </a:r>
                    </a:p>
                  </a:txBody>
                  <a:tcPr marL="72009" marR="720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Meningkatnya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Fasilitasi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Pembentukan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Perda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Peraturan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DPRD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Meningkatkan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kepercayaan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Masyarakat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kepada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institusi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DPRD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Meningkatnya Pelaksanasaan Rapat dan Risalah setiap anggota </a:t>
                      </a:r>
                      <a:r>
                        <a:rPr lang="sv-SE" sz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dewan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6012" marR="96012" marT="48006" marB="4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871619"/>
                  </a:ext>
                </a:extLst>
              </a:tr>
            </a:tbl>
          </a:graphicData>
        </a:graphic>
      </p:graphicFrame>
      <p:grpSp>
        <p:nvGrpSpPr>
          <p:cNvPr id="2" name="Graphic 16">
            <a:extLst>
              <a:ext uri="{FF2B5EF4-FFF2-40B4-BE49-F238E27FC236}">
                <a16:creationId xmlns:a16="http://schemas.microsoft.com/office/drawing/2014/main" id="{B8F40EA7-9DA8-0B66-26E0-6A3A33773309}"/>
              </a:ext>
            </a:extLst>
          </p:cNvPr>
          <p:cNvGrpSpPr/>
          <p:nvPr/>
        </p:nvGrpSpPr>
        <p:grpSpPr>
          <a:xfrm>
            <a:off x="258724" y="365124"/>
            <a:ext cx="11654584" cy="1332654"/>
            <a:chOff x="258724" y="365124"/>
            <a:chExt cx="11654584" cy="13326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A3F32A1-52DD-4844-7B3D-526FF103AB08}"/>
                </a:ext>
              </a:extLst>
            </p:cNvPr>
            <p:cNvSpPr/>
            <p:nvPr/>
          </p:nvSpPr>
          <p:spPr>
            <a:xfrm>
              <a:off x="258724" y="463154"/>
              <a:ext cx="11654584" cy="1136593"/>
            </a:xfrm>
            <a:custGeom>
              <a:avLst/>
              <a:gdLst>
                <a:gd name="connsiteX0" fmla="*/ 10471027 w 11654584"/>
                <a:gd name="connsiteY0" fmla="*/ 1136551 h 1136593"/>
                <a:gd name="connsiteX1" fmla="*/ -46 w 11654584"/>
                <a:gd name="connsiteY1" fmla="*/ 1136551 h 1136593"/>
                <a:gd name="connsiteX2" fmla="*/ 185271 w 11654584"/>
                <a:gd name="connsiteY2" fmla="*/ 563784 h 1136593"/>
                <a:gd name="connsiteX3" fmla="*/ 1183467 w 11654584"/>
                <a:gd name="connsiteY3" fmla="*/ -42 h 1136593"/>
                <a:gd name="connsiteX4" fmla="*/ 11654539 w 11654584"/>
                <a:gd name="connsiteY4" fmla="*/ -42 h 1136593"/>
                <a:gd name="connsiteX5" fmla="*/ 11469222 w 11654584"/>
                <a:gd name="connsiteY5" fmla="*/ 572724 h 1136593"/>
                <a:gd name="connsiteX6" fmla="*/ 10471027 w 11654584"/>
                <a:gd name="connsiteY6" fmla="*/ 1136551 h 113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54584" h="1136593">
                  <a:moveTo>
                    <a:pt x="10471027" y="1136551"/>
                  </a:moveTo>
                  <a:lnTo>
                    <a:pt x="-46" y="1136551"/>
                  </a:lnTo>
                  <a:lnTo>
                    <a:pt x="185271" y="563784"/>
                  </a:lnTo>
                  <a:cubicBezTo>
                    <a:pt x="292447" y="233614"/>
                    <a:pt x="706442" y="-230"/>
                    <a:pt x="1183467" y="-42"/>
                  </a:cubicBezTo>
                  <a:lnTo>
                    <a:pt x="11654539" y="-42"/>
                  </a:lnTo>
                  <a:lnTo>
                    <a:pt x="11469222" y="572724"/>
                  </a:lnTo>
                  <a:cubicBezTo>
                    <a:pt x="11361895" y="902830"/>
                    <a:pt x="10947990" y="1136625"/>
                    <a:pt x="10471027" y="1136551"/>
                  </a:cubicBezTo>
                  <a:close/>
                </a:path>
              </a:pathLst>
            </a:custGeom>
            <a:solidFill>
              <a:srgbClr val="6D0000"/>
            </a:solidFill>
            <a:ln w="43376" cap="flat">
              <a:noFill/>
              <a:prstDash val="solid"/>
              <a:miter/>
            </a:ln>
          </p:spPr>
          <p:txBody>
            <a:bodyPr tIns="180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3B29BDD-40E9-AB69-861D-4F3EF14672AF}"/>
                </a:ext>
              </a:extLst>
            </p:cNvPr>
            <p:cNvSpPr/>
            <p:nvPr/>
          </p:nvSpPr>
          <p:spPr>
            <a:xfrm>
              <a:off x="930554" y="398412"/>
              <a:ext cx="10510566" cy="1266076"/>
            </a:xfrm>
            <a:custGeom>
              <a:avLst/>
              <a:gdLst>
                <a:gd name="connsiteX0" fmla="*/ -46 w 10510566"/>
                <a:gd name="connsiteY0" fmla="*/ 1266030 h 1266076"/>
                <a:gd name="connsiteX1" fmla="*/ 204801 w 10510566"/>
                <a:gd name="connsiteY1" fmla="*/ 635309 h 1266076"/>
                <a:gd name="connsiteX2" fmla="*/ 1329290 w 10510566"/>
                <a:gd name="connsiteY2" fmla="*/ -37 h 1266076"/>
                <a:gd name="connsiteX3" fmla="*/ 10510521 w 10510566"/>
                <a:gd name="connsiteY3" fmla="*/ -37 h 1266076"/>
                <a:gd name="connsiteX4" fmla="*/ 10305239 w 10510566"/>
                <a:gd name="connsiteY4" fmla="*/ 630684 h 1266076"/>
                <a:gd name="connsiteX5" fmla="*/ 9181185 w 10510566"/>
                <a:gd name="connsiteY5" fmla="*/ 1266030 h 1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10566" h="1266076">
                  <a:moveTo>
                    <a:pt x="-46" y="1266030"/>
                  </a:moveTo>
                  <a:lnTo>
                    <a:pt x="204801" y="635309"/>
                  </a:lnTo>
                  <a:cubicBezTo>
                    <a:pt x="323912" y="262613"/>
                    <a:pt x="791246" y="-1433"/>
                    <a:pt x="1329290" y="-37"/>
                  </a:cubicBezTo>
                  <a:lnTo>
                    <a:pt x="10510521" y="-37"/>
                  </a:lnTo>
                  <a:lnTo>
                    <a:pt x="10305239" y="630684"/>
                  </a:lnTo>
                  <a:cubicBezTo>
                    <a:pt x="10186150" y="1003269"/>
                    <a:pt x="9719081" y="1267281"/>
                    <a:pt x="9181185" y="1266030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43376" cap="flat">
              <a:noFill/>
              <a:prstDash val="solid"/>
              <a:miter/>
            </a:ln>
          </p:spPr>
          <p:txBody>
            <a:bodyPr tIns="180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38EC369-8CBF-4E53-CD10-877AF1BB4BDE}"/>
                </a:ext>
              </a:extLst>
            </p:cNvPr>
            <p:cNvSpPr/>
            <p:nvPr/>
          </p:nvSpPr>
          <p:spPr>
            <a:xfrm>
              <a:off x="871096" y="365124"/>
              <a:ext cx="10629481" cy="1332654"/>
            </a:xfrm>
            <a:custGeom>
              <a:avLst/>
              <a:gdLst>
                <a:gd name="connsiteX0" fmla="*/ 10509652 w 10629481"/>
                <a:gd name="connsiteY0" fmla="*/ 66545 h 1332654"/>
                <a:gd name="connsiteX1" fmla="*/ 10317825 w 10629481"/>
                <a:gd name="connsiteY1" fmla="*/ 656266 h 1332654"/>
                <a:gd name="connsiteX2" fmla="*/ 9239340 w 10629481"/>
                <a:gd name="connsiteY2" fmla="*/ 1266025 h 1332654"/>
                <a:gd name="connsiteX3" fmla="*/ 118436 w 10629481"/>
                <a:gd name="connsiteY3" fmla="*/ 1266025 h 1332654"/>
                <a:gd name="connsiteX4" fmla="*/ 310697 w 10629481"/>
                <a:gd name="connsiteY4" fmla="*/ 675996 h 1332654"/>
                <a:gd name="connsiteX5" fmla="*/ 1388748 w 10629481"/>
                <a:gd name="connsiteY5" fmla="*/ 66545 h 1332654"/>
                <a:gd name="connsiteX6" fmla="*/ 10509652 w 10629481"/>
                <a:gd name="connsiteY6" fmla="*/ 66545 h 1332654"/>
                <a:gd name="connsiteX7" fmla="*/ 10627700 w 10629481"/>
                <a:gd name="connsiteY7" fmla="*/ -41 h 1332654"/>
                <a:gd name="connsiteX8" fmla="*/ 1388748 w 10629481"/>
                <a:gd name="connsiteY8" fmla="*/ -41 h 1332654"/>
                <a:gd name="connsiteX9" fmla="*/ 216953 w 10629481"/>
                <a:gd name="connsiteY9" fmla="*/ 660891 h 1332654"/>
                <a:gd name="connsiteX10" fmla="*/ -46 w 10629481"/>
                <a:gd name="connsiteY10" fmla="*/ 1332612 h 1332654"/>
                <a:gd name="connsiteX11" fmla="*/ 9240642 w 10629481"/>
                <a:gd name="connsiteY11" fmla="*/ 1332612 h 1332654"/>
                <a:gd name="connsiteX12" fmla="*/ 10412437 w 10629481"/>
                <a:gd name="connsiteY12" fmla="*/ 671372 h 1332654"/>
                <a:gd name="connsiteX13" fmla="*/ 10629436 w 10629481"/>
                <a:gd name="connsiteY13" fmla="*/ -41 h 133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29481" h="1332654">
                  <a:moveTo>
                    <a:pt x="10509652" y="66545"/>
                  </a:moveTo>
                  <a:lnTo>
                    <a:pt x="10317825" y="656266"/>
                  </a:lnTo>
                  <a:cubicBezTo>
                    <a:pt x="10203770" y="1013857"/>
                    <a:pt x="9755537" y="1267289"/>
                    <a:pt x="9239340" y="1266025"/>
                  </a:cubicBezTo>
                  <a:lnTo>
                    <a:pt x="118436" y="1266025"/>
                  </a:lnTo>
                  <a:lnTo>
                    <a:pt x="310697" y="675996"/>
                  </a:lnTo>
                  <a:cubicBezTo>
                    <a:pt x="424743" y="318575"/>
                    <a:pt x="872794" y="65278"/>
                    <a:pt x="1388748" y="66545"/>
                  </a:cubicBezTo>
                  <a:lnTo>
                    <a:pt x="10509652" y="66545"/>
                  </a:lnTo>
                  <a:moveTo>
                    <a:pt x="10627700" y="-41"/>
                  </a:moveTo>
                  <a:lnTo>
                    <a:pt x="1388748" y="-41"/>
                  </a:lnTo>
                  <a:cubicBezTo>
                    <a:pt x="829034" y="-624"/>
                    <a:pt x="342973" y="273530"/>
                    <a:pt x="216953" y="660891"/>
                  </a:cubicBezTo>
                  <a:lnTo>
                    <a:pt x="-46" y="1332612"/>
                  </a:lnTo>
                  <a:lnTo>
                    <a:pt x="9240642" y="1332612"/>
                  </a:lnTo>
                  <a:cubicBezTo>
                    <a:pt x="9800412" y="1333047"/>
                    <a:pt x="10286447" y="1058791"/>
                    <a:pt x="10412437" y="671372"/>
                  </a:cubicBezTo>
                  <a:lnTo>
                    <a:pt x="10629436" y="-41"/>
                  </a:lnTo>
                  <a:close/>
                </a:path>
              </a:pathLst>
            </a:custGeom>
            <a:solidFill>
              <a:srgbClr val="FFFFFF"/>
            </a:solidFill>
            <a:ln w="43376" cap="flat">
              <a:noFill/>
              <a:prstDash val="solid"/>
              <a:miter/>
            </a:ln>
          </p:spPr>
          <p:txBody>
            <a:bodyPr tIns="180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DE4B9B53-F8E1-B20E-2D2A-C87FC7385110}"/>
              </a:ext>
            </a:extLst>
          </p:cNvPr>
          <p:cNvSpPr txBox="1">
            <a:spLocks/>
          </p:cNvSpPr>
          <p:nvPr/>
        </p:nvSpPr>
        <p:spPr>
          <a:xfrm>
            <a:off x="1444255" y="398412"/>
            <a:ext cx="9303489" cy="1305133"/>
          </a:xfrm>
          <a:prstGeom prst="rect">
            <a:avLst/>
          </a:prstGeom>
        </p:spPr>
        <p:txBody>
          <a:bodyPr vert="horz" lIns="91440" tIns="180000" rIns="91440" bIns="18000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61418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TAHAP  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Menguraikan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CSF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kepada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kondisi-kondisi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antara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sampai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kepada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kondisi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paling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teknis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/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operasional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072194"/>
              </p:ext>
            </p:extLst>
          </p:nvPr>
        </p:nvGraphicFramePr>
        <p:xfrm>
          <a:off x="1058757" y="3555941"/>
          <a:ext cx="10254157" cy="847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3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0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Kondisi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Antara </a:t>
                      </a:r>
                      <a:r>
                        <a:rPr lang="id-ID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72009" marR="72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Kondisi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yang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diperlukan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id-ID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9" marR="72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191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ID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Meningkatkan</a:t>
                      </a:r>
                      <a:r>
                        <a:rPr kumimoji="0" lang="en-ID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kumimoji="0" lang="en-ID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fasilitasi</a:t>
                      </a:r>
                      <a:r>
                        <a:rPr kumimoji="0" lang="en-ID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kumimoji="0" lang="en-ID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kegiatan</a:t>
                      </a:r>
                      <a:r>
                        <a:rPr kumimoji="0" lang="en-ID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 </a:t>
                      </a:r>
                      <a:r>
                        <a:rPr kumimoji="0" lang="en-ID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penganggaran</a:t>
                      </a:r>
                      <a:r>
                        <a:rPr kumimoji="0" lang="en-ID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kumimoji="0" lang="en-ID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dan</a:t>
                      </a:r>
                      <a:r>
                        <a:rPr kumimoji="0" lang="en-ID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kumimoji="0" lang="en-ID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pengawasan</a:t>
                      </a:r>
                      <a:endParaRPr kumimoji="0" lang="en-ID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2009" marR="720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Meningkatnya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layanan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kegiatan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penganggaran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pengawasan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6012" marR="96012" marT="48006" marB="4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113501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E31917-9635-79DB-B3F2-2BACFC235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44" y="4114801"/>
            <a:ext cx="12312944" cy="2743200"/>
          </a:xfrm>
          <a:prstGeom prst="rect">
            <a:avLst/>
          </a:prstGeom>
        </p:spPr>
      </p:pic>
      <p:graphicFrame>
        <p:nvGraphicFramePr>
          <p:cNvPr id="15" name="Tabel 2">
            <a:extLst>
              <a:ext uri="{FF2B5EF4-FFF2-40B4-BE49-F238E27FC236}">
                <a16:creationId xmlns:a16="http://schemas.microsoft.com/office/drawing/2014/main" id="{6C84C5E8-9AA9-CF55-A9E4-0D4F1B075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65445"/>
              </p:ext>
            </p:extLst>
          </p:nvPr>
        </p:nvGraphicFramePr>
        <p:xfrm>
          <a:off x="1058757" y="2060823"/>
          <a:ext cx="10254157" cy="934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3885">
                  <a:extLst>
                    <a:ext uri="{9D8B030D-6E8A-4147-A177-3AD203B41FA5}">
                      <a16:colId xmlns:a16="http://schemas.microsoft.com/office/drawing/2014/main" val="537606403"/>
                    </a:ext>
                  </a:extLst>
                </a:gridCol>
                <a:gridCol w="6450272">
                  <a:extLst>
                    <a:ext uri="{9D8B030D-6E8A-4147-A177-3AD203B41FA5}">
                      <a16:colId xmlns:a16="http://schemas.microsoft.com/office/drawing/2014/main" val="8930872"/>
                    </a:ext>
                  </a:extLst>
                </a:gridCol>
              </a:tblGrid>
              <a:tr h="473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Kondisi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Antara </a:t>
                      </a:r>
                      <a:r>
                        <a:rPr lang="id-ID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72009" marR="72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Kondisi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yang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diperlukan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id-ID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9" marR="72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549022"/>
                  </a:ext>
                </a:extLst>
              </a:tr>
              <a:tr h="374191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ID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Meningkatnya</a:t>
                      </a:r>
                      <a:r>
                        <a:rPr kumimoji="0" lang="en-ID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kumimoji="0" lang="en-ID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kapasitas</a:t>
                      </a:r>
                      <a:r>
                        <a:rPr kumimoji="0" lang="en-ID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kumimoji="0" lang="en-ID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anggota</a:t>
                      </a:r>
                      <a:r>
                        <a:rPr kumimoji="0" lang="en-ID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dewan</a:t>
                      </a:r>
                    </a:p>
                  </a:txBody>
                  <a:tcPr marL="72009" marR="720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Pemenuhan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pelayanan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kepada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anggota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dewan agar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tugas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fungsi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DPRD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dalam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pembentukan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penganggaran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pengawasan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bisa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berjalan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6012" marR="96012" marT="48006" marB="4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871619"/>
                  </a:ext>
                </a:extLst>
              </a:tr>
            </a:tbl>
          </a:graphicData>
        </a:graphic>
      </p:graphicFrame>
      <p:grpSp>
        <p:nvGrpSpPr>
          <p:cNvPr id="2" name="Graphic 16">
            <a:extLst>
              <a:ext uri="{FF2B5EF4-FFF2-40B4-BE49-F238E27FC236}">
                <a16:creationId xmlns:a16="http://schemas.microsoft.com/office/drawing/2014/main" id="{B8F40EA7-9DA8-0B66-26E0-6A3A33773309}"/>
              </a:ext>
            </a:extLst>
          </p:cNvPr>
          <p:cNvGrpSpPr/>
          <p:nvPr/>
        </p:nvGrpSpPr>
        <p:grpSpPr>
          <a:xfrm>
            <a:off x="258724" y="365124"/>
            <a:ext cx="11654584" cy="1332654"/>
            <a:chOff x="258724" y="365124"/>
            <a:chExt cx="11654584" cy="13326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A3F32A1-52DD-4844-7B3D-526FF103AB08}"/>
                </a:ext>
              </a:extLst>
            </p:cNvPr>
            <p:cNvSpPr/>
            <p:nvPr/>
          </p:nvSpPr>
          <p:spPr>
            <a:xfrm>
              <a:off x="258724" y="463154"/>
              <a:ext cx="11654584" cy="1136593"/>
            </a:xfrm>
            <a:custGeom>
              <a:avLst/>
              <a:gdLst>
                <a:gd name="connsiteX0" fmla="*/ 10471027 w 11654584"/>
                <a:gd name="connsiteY0" fmla="*/ 1136551 h 1136593"/>
                <a:gd name="connsiteX1" fmla="*/ -46 w 11654584"/>
                <a:gd name="connsiteY1" fmla="*/ 1136551 h 1136593"/>
                <a:gd name="connsiteX2" fmla="*/ 185271 w 11654584"/>
                <a:gd name="connsiteY2" fmla="*/ 563784 h 1136593"/>
                <a:gd name="connsiteX3" fmla="*/ 1183467 w 11654584"/>
                <a:gd name="connsiteY3" fmla="*/ -42 h 1136593"/>
                <a:gd name="connsiteX4" fmla="*/ 11654539 w 11654584"/>
                <a:gd name="connsiteY4" fmla="*/ -42 h 1136593"/>
                <a:gd name="connsiteX5" fmla="*/ 11469222 w 11654584"/>
                <a:gd name="connsiteY5" fmla="*/ 572724 h 1136593"/>
                <a:gd name="connsiteX6" fmla="*/ 10471027 w 11654584"/>
                <a:gd name="connsiteY6" fmla="*/ 1136551 h 113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54584" h="1136593">
                  <a:moveTo>
                    <a:pt x="10471027" y="1136551"/>
                  </a:moveTo>
                  <a:lnTo>
                    <a:pt x="-46" y="1136551"/>
                  </a:lnTo>
                  <a:lnTo>
                    <a:pt x="185271" y="563784"/>
                  </a:lnTo>
                  <a:cubicBezTo>
                    <a:pt x="292447" y="233614"/>
                    <a:pt x="706442" y="-230"/>
                    <a:pt x="1183467" y="-42"/>
                  </a:cubicBezTo>
                  <a:lnTo>
                    <a:pt x="11654539" y="-42"/>
                  </a:lnTo>
                  <a:lnTo>
                    <a:pt x="11469222" y="572724"/>
                  </a:lnTo>
                  <a:cubicBezTo>
                    <a:pt x="11361895" y="902830"/>
                    <a:pt x="10947990" y="1136625"/>
                    <a:pt x="10471027" y="1136551"/>
                  </a:cubicBezTo>
                  <a:close/>
                </a:path>
              </a:pathLst>
            </a:custGeom>
            <a:solidFill>
              <a:srgbClr val="6D0000"/>
            </a:solidFill>
            <a:ln w="43376" cap="flat">
              <a:noFill/>
              <a:prstDash val="solid"/>
              <a:miter/>
            </a:ln>
          </p:spPr>
          <p:txBody>
            <a:bodyPr tIns="180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3B29BDD-40E9-AB69-861D-4F3EF14672AF}"/>
                </a:ext>
              </a:extLst>
            </p:cNvPr>
            <p:cNvSpPr/>
            <p:nvPr/>
          </p:nvSpPr>
          <p:spPr>
            <a:xfrm>
              <a:off x="930554" y="398412"/>
              <a:ext cx="10510566" cy="1266076"/>
            </a:xfrm>
            <a:custGeom>
              <a:avLst/>
              <a:gdLst>
                <a:gd name="connsiteX0" fmla="*/ -46 w 10510566"/>
                <a:gd name="connsiteY0" fmla="*/ 1266030 h 1266076"/>
                <a:gd name="connsiteX1" fmla="*/ 204801 w 10510566"/>
                <a:gd name="connsiteY1" fmla="*/ 635309 h 1266076"/>
                <a:gd name="connsiteX2" fmla="*/ 1329290 w 10510566"/>
                <a:gd name="connsiteY2" fmla="*/ -37 h 1266076"/>
                <a:gd name="connsiteX3" fmla="*/ 10510521 w 10510566"/>
                <a:gd name="connsiteY3" fmla="*/ -37 h 1266076"/>
                <a:gd name="connsiteX4" fmla="*/ 10305239 w 10510566"/>
                <a:gd name="connsiteY4" fmla="*/ 630684 h 1266076"/>
                <a:gd name="connsiteX5" fmla="*/ 9181185 w 10510566"/>
                <a:gd name="connsiteY5" fmla="*/ 1266030 h 1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10566" h="1266076">
                  <a:moveTo>
                    <a:pt x="-46" y="1266030"/>
                  </a:moveTo>
                  <a:lnTo>
                    <a:pt x="204801" y="635309"/>
                  </a:lnTo>
                  <a:cubicBezTo>
                    <a:pt x="323912" y="262613"/>
                    <a:pt x="791246" y="-1433"/>
                    <a:pt x="1329290" y="-37"/>
                  </a:cubicBezTo>
                  <a:lnTo>
                    <a:pt x="10510521" y="-37"/>
                  </a:lnTo>
                  <a:lnTo>
                    <a:pt x="10305239" y="630684"/>
                  </a:lnTo>
                  <a:cubicBezTo>
                    <a:pt x="10186150" y="1003269"/>
                    <a:pt x="9719081" y="1267281"/>
                    <a:pt x="9181185" y="1266030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43376" cap="flat">
              <a:noFill/>
              <a:prstDash val="solid"/>
              <a:miter/>
            </a:ln>
          </p:spPr>
          <p:txBody>
            <a:bodyPr tIns="180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38EC369-8CBF-4E53-CD10-877AF1BB4BDE}"/>
                </a:ext>
              </a:extLst>
            </p:cNvPr>
            <p:cNvSpPr/>
            <p:nvPr/>
          </p:nvSpPr>
          <p:spPr>
            <a:xfrm>
              <a:off x="871096" y="365124"/>
              <a:ext cx="10629481" cy="1332654"/>
            </a:xfrm>
            <a:custGeom>
              <a:avLst/>
              <a:gdLst>
                <a:gd name="connsiteX0" fmla="*/ 10509652 w 10629481"/>
                <a:gd name="connsiteY0" fmla="*/ 66545 h 1332654"/>
                <a:gd name="connsiteX1" fmla="*/ 10317825 w 10629481"/>
                <a:gd name="connsiteY1" fmla="*/ 656266 h 1332654"/>
                <a:gd name="connsiteX2" fmla="*/ 9239340 w 10629481"/>
                <a:gd name="connsiteY2" fmla="*/ 1266025 h 1332654"/>
                <a:gd name="connsiteX3" fmla="*/ 118436 w 10629481"/>
                <a:gd name="connsiteY3" fmla="*/ 1266025 h 1332654"/>
                <a:gd name="connsiteX4" fmla="*/ 310697 w 10629481"/>
                <a:gd name="connsiteY4" fmla="*/ 675996 h 1332654"/>
                <a:gd name="connsiteX5" fmla="*/ 1388748 w 10629481"/>
                <a:gd name="connsiteY5" fmla="*/ 66545 h 1332654"/>
                <a:gd name="connsiteX6" fmla="*/ 10509652 w 10629481"/>
                <a:gd name="connsiteY6" fmla="*/ 66545 h 1332654"/>
                <a:gd name="connsiteX7" fmla="*/ 10627700 w 10629481"/>
                <a:gd name="connsiteY7" fmla="*/ -41 h 1332654"/>
                <a:gd name="connsiteX8" fmla="*/ 1388748 w 10629481"/>
                <a:gd name="connsiteY8" fmla="*/ -41 h 1332654"/>
                <a:gd name="connsiteX9" fmla="*/ 216953 w 10629481"/>
                <a:gd name="connsiteY9" fmla="*/ 660891 h 1332654"/>
                <a:gd name="connsiteX10" fmla="*/ -46 w 10629481"/>
                <a:gd name="connsiteY10" fmla="*/ 1332612 h 1332654"/>
                <a:gd name="connsiteX11" fmla="*/ 9240642 w 10629481"/>
                <a:gd name="connsiteY11" fmla="*/ 1332612 h 1332654"/>
                <a:gd name="connsiteX12" fmla="*/ 10412437 w 10629481"/>
                <a:gd name="connsiteY12" fmla="*/ 671372 h 1332654"/>
                <a:gd name="connsiteX13" fmla="*/ 10629436 w 10629481"/>
                <a:gd name="connsiteY13" fmla="*/ -41 h 133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29481" h="1332654">
                  <a:moveTo>
                    <a:pt x="10509652" y="66545"/>
                  </a:moveTo>
                  <a:lnTo>
                    <a:pt x="10317825" y="656266"/>
                  </a:lnTo>
                  <a:cubicBezTo>
                    <a:pt x="10203770" y="1013857"/>
                    <a:pt x="9755537" y="1267289"/>
                    <a:pt x="9239340" y="1266025"/>
                  </a:cubicBezTo>
                  <a:lnTo>
                    <a:pt x="118436" y="1266025"/>
                  </a:lnTo>
                  <a:lnTo>
                    <a:pt x="310697" y="675996"/>
                  </a:lnTo>
                  <a:cubicBezTo>
                    <a:pt x="424743" y="318575"/>
                    <a:pt x="872794" y="65278"/>
                    <a:pt x="1388748" y="66545"/>
                  </a:cubicBezTo>
                  <a:lnTo>
                    <a:pt x="10509652" y="66545"/>
                  </a:lnTo>
                  <a:moveTo>
                    <a:pt x="10627700" y="-41"/>
                  </a:moveTo>
                  <a:lnTo>
                    <a:pt x="1388748" y="-41"/>
                  </a:lnTo>
                  <a:cubicBezTo>
                    <a:pt x="829034" y="-624"/>
                    <a:pt x="342973" y="273530"/>
                    <a:pt x="216953" y="660891"/>
                  </a:cubicBezTo>
                  <a:lnTo>
                    <a:pt x="-46" y="1332612"/>
                  </a:lnTo>
                  <a:lnTo>
                    <a:pt x="9240642" y="1332612"/>
                  </a:lnTo>
                  <a:cubicBezTo>
                    <a:pt x="9800412" y="1333047"/>
                    <a:pt x="10286447" y="1058791"/>
                    <a:pt x="10412437" y="671372"/>
                  </a:cubicBezTo>
                  <a:lnTo>
                    <a:pt x="10629436" y="-41"/>
                  </a:lnTo>
                  <a:close/>
                </a:path>
              </a:pathLst>
            </a:custGeom>
            <a:solidFill>
              <a:srgbClr val="FFFFFF"/>
            </a:solidFill>
            <a:ln w="43376" cap="flat">
              <a:noFill/>
              <a:prstDash val="solid"/>
              <a:miter/>
            </a:ln>
          </p:spPr>
          <p:txBody>
            <a:bodyPr tIns="180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DE4B9B53-F8E1-B20E-2D2A-C87FC7385110}"/>
              </a:ext>
            </a:extLst>
          </p:cNvPr>
          <p:cNvSpPr txBox="1">
            <a:spLocks/>
          </p:cNvSpPr>
          <p:nvPr/>
        </p:nvSpPr>
        <p:spPr>
          <a:xfrm>
            <a:off x="1444255" y="398412"/>
            <a:ext cx="9303489" cy="1305133"/>
          </a:xfrm>
          <a:prstGeom prst="rect">
            <a:avLst/>
          </a:prstGeom>
        </p:spPr>
        <p:txBody>
          <a:bodyPr vert="horz" lIns="91440" tIns="180000" rIns="91440" bIns="18000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61418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TAHAP  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Menguraikan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CSF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kepada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kondisi-kondisi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antara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sampai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kepada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kondisi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paling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teknis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/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operasional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820491"/>
              </p:ext>
            </p:extLst>
          </p:nvPr>
        </p:nvGraphicFramePr>
        <p:xfrm>
          <a:off x="1058757" y="3555941"/>
          <a:ext cx="10254157" cy="934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3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0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Kondisi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Antara </a:t>
                      </a:r>
                      <a:r>
                        <a:rPr lang="id-ID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72009" marR="72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Kondisi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yang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diperlukan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id-ID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9" marR="72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191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en-US" sz="12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Meningkatkan</a:t>
                      </a:r>
                      <a:r>
                        <a:rPr lang="en-US" sz="12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Layanan</a:t>
                      </a:r>
                      <a:r>
                        <a:rPr lang="en-US" sz="12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Keuangan</a:t>
                      </a:r>
                      <a:r>
                        <a:rPr lang="en-US" sz="12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dan </a:t>
                      </a:r>
                      <a:r>
                        <a:rPr lang="en-US" sz="12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Kesejahteraan</a:t>
                      </a:r>
                      <a:r>
                        <a:rPr lang="en-US" sz="12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anggota</a:t>
                      </a:r>
                      <a:r>
                        <a:rPr lang="en-US" sz="12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dewan</a:t>
                      </a:r>
                      <a:endParaRPr lang="en-ID" sz="12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2009" marR="720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Tingkat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pemenuhan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komponen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penunjang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sesuai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dengan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perundang-undangan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Tingkat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keselarasan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dokumen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perencanaan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perangkat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daerah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6012" marR="96012" marT="48006" marB="4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059323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9894D4-6225-51B6-67FA-9E68CEA11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44" y="4114801"/>
            <a:ext cx="12312944" cy="2743200"/>
          </a:xfrm>
          <a:prstGeom prst="rect">
            <a:avLst/>
          </a:prstGeom>
        </p:spPr>
      </p:pic>
      <p:graphicFrame>
        <p:nvGraphicFramePr>
          <p:cNvPr id="14" name="Tabel 1">
            <a:extLst>
              <a:ext uri="{FF2B5EF4-FFF2-40B4-BE49-F238E27FC236}">
                <a16:creationId xmlns:a16="http://schemas.microsoft.com/office/drawing/2014/main" id="{D23678EF-EBC5-74AB-F37C-DD76559D4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370718"/>
              </p:ext>
            </p:extLst>
          </p:nvPr>
        </p:nvGraphicFramePr>
        <p:xfrm>
          <a:off x="1186963" y="2249394"/>
          <a:ext cx="10254157" cy="1911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5328">
                  <a:extLst>
                    <a:ext uri="{9D8B030D-6E8A-4147-A177-3AD203B41FA5}">
                      <a16:colId xmlns:a16="http://schemas.microsoft.com/office/drawing/2014/main" val="2854401075"/>
                    </a:ext>
                  </a:extLst>
                </a:gridCol>
                <a:gridCol w="6448829">
                  <a:extLst>
                    <a:ext uri="{9D8B030D-6E8A-4147-A177-3AD203B41FA5}">
                      <a16:colId xmlns:a16="http://schemas.microsoft.com/office/drawing/2014/main" val="4250630283"/>
                    </a:ext>
                  </a:extLst>
                </a:gridCol>
              </a:tblGrid>
              <a:tr h="42296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ID" sz="18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Kondisi</a:t>
                      </a:r>
                      <a:r>
                        <a:rPr lang="en-ID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Antara </a:t>
                      </a:r>
                    </a:p>
                  </a:txBody>
                  <a:tcPr marL="72009" marR="72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ID" sz="18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Kondisi</a:t>
                      </a:r>
                      <a:r>
                        <a:rPr lang="en-ID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yang </a:t>
                      </a:r>
                      <a:r>
                        <a:rPr lang="en-ID" sz="18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diperlukan</a:t>
                      </a:r>
                      <a:r>
                        <a:rPr lang="en-ID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id-ID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9" marR="72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702187"/>
                  </a:ext>
                </a:extLst>
              </a:tr>
              <a:tr h="528066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Meningkatnya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kumimoji="0" lang="en-US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Fasilitasi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kumimoji="0" lang="en-US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Pembentukan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kumimoji="0" lang="en-US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Perda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kumimoji="0" lang="en-US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dan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kumimoji="0" lang="en-US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Peraturan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DPRD</a:t>
                      </a:r>
                    </a:p>
                  </a:txBody>
                  <a:tcPr marL="96012" marR="96012" marT="48006" marB="4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en-ID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Terlaksananya</a:t>
                      </a:r>
                      <a:r>
                        <a:rPr lang="en-ID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fasilitasi</a:t>
                      </a:r>
                      <a:r>
                        <a:rPr lang="en-ID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Kajian</a:t>
                      </a:r>
                      <a:r>
                        <a:rPr lang="en-ID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Perundang</a:t>
                      </a:r>
                      <a:r>
                        <a:rPr lang="en-ID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n-ID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Undangan</a:t>
                      </a:r>
                      <a:r>
                        <a:rPr lang="en-ID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en-ID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Terlaksananya</a:t>
                      </a:r>
                      <a:r>
                        <a:rPr lang="en-ID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fasilitasi</a:t>
                      </a:r>
                      <a:r>
                        <a:rPr lang="en-ID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Pembahasan</a:t>
                      </a:r>
                      <a:r>
                        <a:rPr lang="en-ID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Rancangan</a:t>
                      </a:r>
                      <a:r>
                        <a:rPr lang="en-ID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Peraturan</a:t>
                      </a:r>
                      <a:r>
                        <a:rPr lang="en-ID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Daerah</a:t>
                      </a:r>
                    </a:p>
                  </a:txBody>
                  <a:tcPr marL="72009" marR="720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419850"/>
                  </a:ext>
                </a:extLst>
              </a:tr>
              <a:tr h="352044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sv-SE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Meningkatnya Pelaksanaan Rapat dan Risalah setiap anggota  dewan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6012" marR="96012" marT="48006" marB="4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en-ID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Terlaksananya</a:t>
                      </a:r>
                      <a:r>
                        <a:rPr lang="en-ID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Rapat</a:t>
                      </a:r>
                      <a:r>
                        <a:rPr lang="en-ID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Pembahasan</a:t>
                      </a:r>
                      <a:r>
                        <a:rPr lang="en-ID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Undang-undang</a:t>
                      </a:r>
                      <a:r>
                        <a:rPr lang="en-ID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DPRD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en-ID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Terlaksananya</a:t>
                      </a:r>
                      <a:r>
                        <a:rPr lang="en-ID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Penyusunan</a:t>
                      </a:r>
                      <a:r>
                        <a:rPr lang="en-ID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Risalah</a:t>
                      </a:r>
                      <a:r>
                        <a:rPr lang="en-ID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Rapat</a:t>
                      </a:r>
                      <a:endParaRPr lang="en-ID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ID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9" marR="720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54841"/>
                  </a:ext>
                </a:extLst>
              </a:tr>
              <a:tr h="352044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Meningkatnya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kumimoji="0" lang="en-US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Pelaksanaan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kumimoji="0" lang="en-US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Penyusunan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kumimoji="0" lang="en-US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Bahan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kumimoji="0" lang="en-US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Dokumentasi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kumimoji="0" lang="en-US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dan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kumimoji="0" lang="en-US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Publikasi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6012" marR="96012" marT="48006" marB="4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sv-SE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Terlaksananya publikasi kunjungan anggota dewan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en-ID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Terlaksananya</a:t>
                      </a:r>
                      <a:r>
                        <a:rPr lang="en-ID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publikasi</a:t>
                      </a:r>
                      <a:r>
                        <a:rPr lang="en-ID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setiap</a:t>
                      </a:r>
                      <a:r>
                        <a:rPr lang="en-ID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kegiatan</a:t>
                      </a:r>
                      <a:r>
                        <a:rPr lang="en-ID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anggota</a:t>
                      </a:r>
                      <a:r>
                        <a:rPr lang="en-ID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dewan</a:t>
                      </a:r>
                      <a:endParaRPr lang="en-ID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en-ID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Tersusunnya</a:t>
                      </a:r>
                      <a:r>
                        <a:rPr lang="en-ID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Profil</a:t>
                      </a:r>
                      <a:r>
                        <a:rPr lang="en-ID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anggota</a:t>
                      </a:r>
                      <a:r>
                        <a:rPr lang="en-ID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dewan</a:t>
                      </a:r>
                      <a:endParaRPr lang="en-ID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9" marR="720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610471"/>
                  </a:ext>
                </a:extLst>
              </a:tr>
            </a:tbl>
          </a:graphicData>
        </a:graphic>
      </p:graphicFrame>
      <p:grpSp>
        <p:nvGrpSpPr>
          <p:cNvPr id="2" name="Graphic 16">
            <a:extLst>
              <a:ext uri="{FF2B5EF4-FFF2-40B4-BE49-F238E27FC236}">
                <a16:creationId xmlns:a16="http://schemas.microsoft.com/office/drawing/2014/main" id="{D72B5785-65B7-5FF5-89C9-302B762D775F}"/>
              </a:ext>
            </a:extLst>
          </p:cNvPr>
          <p:cNvGrpSpPr/>
          <p:nvPr/>
        </p:nvGrpSpPr>
        <p:grpSpPr>
          <a:xfrm>
            <a:off x="258724" y="365124"/>
            <a:ext cx="11654584" cy="1332654"/>
            <a:chOff x="258724" y="365124"/>
            <a:chExt cx="11654584" cy="13326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277F13B-B556-FD8C-394F-F077A2E721CB}"/>
                </a:ext>
              </a:extLst>
            </p:cNvPr>
            <p:cNvSpPr/>
            <p:nvPr/>
          </p:nvSpPr>
          <p:spPr>
            <a:xfrm>
              <a:off x="258724" y="463154"/>
              <a:ext cx="11654584" cy="1136593"/>
            </a:xfrm>
            <a:custGeom>
              <a:avLst/>
              <a:gdLst>
                <a:gd name="connsiteX0" fmla="*/ 10471027 w 11654584"/>
                <a:gd name="connsiteY0" fmla="*/ 1136551 h 1136593"/>
                <a:gd name="connsiteX1" fmla="*/ -46 w 11654584"/>
                <a:gd name="connsiteY1" fmla="*/ 1136551 h 1136593"/>
                <a:gd name="connsiteX2" fmla="*/ 185271 w 11654584"/>
                <a:gd name="connsiteY2" fmla="*/ 563784 h 1136593"/>
                <a:gd name="connsiteX3" fmla="*/ 1183467 w 11654584"/>
                <a:gd name="connsiteY3" fmla="*/ -42 h 1136593"/>
                <a:gd name="connsiteX4" fmla="*/ 11654539 w 11654584"/>
                <a:gd name="connsiteY4" fmla="*/ -42 h 1136593"/>
                <a:gd name="connsiteX5" fmla="*/ 11469222 w 11654584"/>
                <a:gd name="connsiteY5" fmla="*/ 572724 h 1136593"/>
                <a:gd name="connsiteX6" fmla="*/ 10471027 w 11654584"/>
                <a:gd name="connsiteY6" fmla="*/ 1136551 h 113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54584" h="1136593">
                  <a:moveTo>
                    <a:pt x="10471027" y="1136551"/>
                  </a:moveTo>
                  <a:lnTo>
                    <a:pt x="-46" y="1136551"/>
                  </a:lnTo>
                  <a:lnTo>
                    <a:pt x="185271" y="563784"/>
                  </a:lnTo>
                  <a:cubicBezTo>
                    <a:pt x="292447" y="233614"/>
                    <a:pt x="706442" y="-230"/>
                    <a:pt x="1183467" y="-42"/>
                  </a:cubicBezTo>
                  <a:lnTo>
                    <a:pt x="11654539" y="-42"/>
                  </a:lnTo>
                  <a:lnTo>
                    <a:pt x="11469222" y="572724"/>
                  </a:lnTo>
                  <a:cubicBezTo>
                    <a:pt x="11361895" y="902830"/>
                    <a:pt x="10947990" y="1136625"/>
                    <a:pt x="10471027" y="1136551"/>
                  </a:cubicBezTo>
                  <a:close/>
                </a:path>
              </a:pathLst>
            </a:custGeom>
            <a:solidFill>
              <a:srgbClr val="6D0000"/>
            </a:solidFill>
            <a:ln w="43376" cap="flat">
              <a:noFill/>
              <a:prstDash val="solid"/>
              <a:miter/>
            </a:ln>
          </p:spPr>
          <p:txBody>
            <a:bodyPr tIns="180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7345BAB-EF5D-7322-2012-8308BDEA9196}"/>
                </a:ext>
              </a:extLst>
            </p:cNvPr>
            <p:cNvSpPr/>
            <p:nvPr/>
          </p:nvSpPr>
          <p:spPr>
            <a:xfrm>
              <a:off x="930554" y="398412"/>
              <a:ext cx="10510566" cy="1266076"/>
            </a:xfrm>
            <a:custGeom>
              <a:avLst/>
              <a:gdLst>
                <a:gd name="connsiteX0" fmla="*/ -46 w 10510566"/>
                <a:gd name="connsiteY0" fmla="*/ 1266030 h 1266076"/>
                <a:gd name="connsiteX1" fmla="*/ 204801 w 10510566"/>
                <a:gd name="connsiteY1" fmla="*/ 635309 h 1266076"/>
                <a:gd name="connsiteX2" fmla="*/ 1329290 w 10510566"/>
                <a:gd name="connsiteY2" fmla="*/ -37 h 1266076"/>
                <a:gd name="connsiteX3" fmla="*/ 10510521 w 10510566"/>
                <a:gd name="connsiteY3" fmla="*/ -37 h 1266076"/>
                <a:gd name="connsiteX4" fmla="*/ 10305239 w 10510566"/>
                <a:gd name="connsiteY4" fmla="*/ 630684 h 1266076"/>
                <a:gd name="connsiteX5" fmla="*/ 9181185 w 10510566"/>
                <a:gd name="connsiteY5" fmla="*/ 1266030 h 1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10566" h="1266076">
                  <a:moveTo>
                    <a:pt x="-46" y="1266030"/>
                  </a:moveTo>
                  <a:lnTo>
                    <a:pt x="204801" y="635309"/>
                  </a:lnTo>
                  <a:cubicBezTo>
                    <a:pt x="323912" y="262613"/>
                    <a:pt x="791246" y="-1433"/>
                    <a:pt x="1329290" y="-37"/>
                  </a:cubicBezTo>
                  <a:lnTo>
                    <a:pt x="10510521" y="-37"/>
                  </a:lnTo>
                  <a:lnTo>
                    <a:pt x="10305239" y="630684"/>
                  </a:lnTo>
                  <a:cubicBezTo>
                    <a:pt x="10186150" y="1003269"/>
                    <a:pt x="9719081" y="1267281"/>
                    <a:pt x="9181185" y="1266030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43376" cap="flat">
              <a:noFill/>
              <a:prstDash val="solid"/>
              <a:miter/>
            </a:ln>
          </p:spPr>
          <p:txBody>
            <a:bodyPr tIns="180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BF5F2AF-F2AB-E6A2-1ECC-B61C653DCD3A}"/>
                </a:ext>
              </a:extLst>
            </p:cNvPr>
            <p:cNvSpPr/>
            <p:nvPr/>
          </p:nvSpPr>
          <p:spPr>
            <a:xfrm>
              <a:off x="871096" y="365124"/>
              <a:ext cx="10629481" cy="1332654"/>
            </a:xfrm>
            <a:custGeom>
              <a:avLst/>
              <a:gdLst>
                <a:gd name="connsiteX0" fmla="*/ 10509652 w 10629481"/>
                <a:gd name="connsiteY0" fmla="*/ 66545 h 1332654"/>
                <a:gd name="connsiteX1" fmla="*/ 10317825 w 10629481"/>
                <a:gd name="connsiteY1" fmla="*/ 656266 h 1332654"/>
                <a:gd name="connsiteX2" fmla="*/ 9239340 w 10629481"/>
                <a:gd name="connsiteY2" fmla="*/ 1266025 h 1332654"/>
                <a:gd name="connsiteX3" fmla="*/ 118436 w 10629481"/>
                <a:gd name="connsiteY3" fmla="*/ 1266025 h 1332654"/>
                <a:gd name="connsiteX4" fmla="*/ 310697 w 10629481"/>
                <a:gd name="connsiteY4" fmla="*/ 675996 h 1332654"/>
                <a:gd name="connsiteX5" fmla="*/ 1388748 w 10629481"/>
                <a:gd name="connsiteY5" fmla="*/ 66545 h 1332654"/>
                <a:gd name="connsiteX6" fmla="*/ 10509652 w 10629481"/>
                <a:gd name="connsiteY6" fmla="*/ 66545 h 1332654"/>
                <a:gd name="connsiteX7" fmla="*/ 10627700 w 10629481"/>
                <a:gd name="connsiteY7" fmla="*/ -41 h 1332654"/>
                <a:gd name="connsiteX8" fmla="*/ 1388748 w 10629481"/>
                <a:gd name="connsiteY8" fmla="*/ -41 h 1332654"/>
                <a:gd name="connsiteX9" fmla="*/ 216953 w 10629481"/>
                <a:gd name="connsiteY9" fmla="*/ 660891 h 1332654"/>
                <a:gd name="connsiteX10" fmla="*/ -46 w 10629481"/>
                <a:gd name="connsiteY10" fmla="*/ 1332612 h 1332654"/>
                <a:gd name="connsiteX11" fmla="*/ 9240642 w 10629481"/>
                <a:gd name="connsiteY11" fmla="*/ 1332612 h 1332654"/>
                <a:gd name="connsiteX12" fmla="*/ 10412437 w 10629481"/>
                <a:gd name="connsiteY12" fmla="*/ 671372 h 1332654"/>
                <a:gd name="connsiteX13" fmla="*/ 10629436 w 10629481"/>
                <a:gd name="connsiteY13" fmla="*/ -41 h 133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29481" h="1332654">
                  <a:moveTo>
                    <a:pt x="10509652" y="66545"/>
                  </a:moveTo>
                  <a:lnTo>
                    <a:pt x="10317825" y="656266"/>
                  </a:lnTo>
                  <a:cubicBezTo>
                    <a:pt x="10203770" y="1013857"/>
                    <a:pt x="9755537" y="1267289"/>
                    <a:pt x="9239340" y="1266025"/>
                  </a:cubicBezTo>
                  <a:lnTo>
                    <a:pt x="118436" y="1266025"/>
                  </a:lnTo>
                  <a:lnTo>
                    <a:pt x="310697" y="675996"/>
                  </a:lnTo>
                  <a:cubicBezTo>
                    <a:pt x="424743" y="318575"/>
                    <a:pt x="872794" y="65278"/>
                    <a:pt x="1388748" y="66545"/>
                  </a:cubicBezTo>
                  <a:lnTo>
                    <a:pt x="10509652" y="66545"/>
                  </a:lnTo>
                  <a:moveTo>
                    <a:pt x="10627700" y="-41"/>
                  </a:moveTo>
                  <a:lnTo>
                    <a:pt x="1388748" y="-41"/>
                  </a:lnTo>
                  <a:cubicBezTo>
                    <a:pt x="829034" y="-624"/>
                    <a:pt x="342973" y="273530"/>
                    <a:pt x="216953" y="660891"/>
                  </a:cubicBezTo>
                  <a:lnTo>
                    <a:pt x="-46" y="1332612"/>
                  </a:lnTo>
                  <a:lnTo>
                    <a:pt x="9240642" y="1332612"/>
                  </a:lnTo>
                  <a:cubicBezTo>
                    <a:pt x="9800412" y="1333047"/>
                    <a:pt x="10286447" y="1058791"/>
                    <a:pt x="10412437" y="671372"/>
                  </a:cubicBezTo>
                  <a:lnTo>
                    <a:pt x="10629436" y="-41"/>
                  </a:lnTo>
                  <a:close/>
                </a:path>
              </a:pathLst>
            </a:custGeom>
            <a:solidFill>
              <a:srgbClr val="FFFFFF"/>
            </a:solidFill>
            <a:ln w="43376" cap="flat">
              <a:noFill/>
              <a:prstDash val="solid"/>
              <a:miter/>
            </a:ln>
          </p:spPr>
          <p:txBody>
            <a:bodyPr tIns="180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9D6B4979-4354-590C-F84F-4F3206FD05DA}"/>
              </a:ext>
            </a:extLst>
          </p:cNvPr>
          <p:cNvSpPr txBox="1">
            <a:spLocks/>
          </p:cNvSpPr>
          <p:nvPr/>
        </p:nvSpPr>
        <p:spPr>
          <a:xfrm>
            <a:off x="1444255" y="398412"/>
            <a:ext cx="9303489" cy="1305133"/>
          </a:xfrm>
          <a:prstGeom prst="rect">
            <a:avLst/>
          </a:prstGeom>
        </p:spPr>
        <p:txBody>
          <a:bodyPr vert="horz" lIns="91440" tIns="180000" rIns="91440" bIns="18000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61418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TAHAP  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Menguraikan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CSF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kepada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kondisi-kondisi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antara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sampai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kepada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kondisi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paling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teknis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/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operasional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7514279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object 8"/>
          <p:cNvGrpSpPr/>
          <p:nvPr/>
        </p:nvGrpSpPr>
        <p:grpSpPr>
          <a:xfrm>
            <a:off x="2743200" y="741318"/>
            <a:ext cx="7937500" cy="860966"/>
            <a:chOff x="4788408" y="6095"/>
            <a:chExt cx="2557780" cy="902335"/>
          </a:xfrm>
        </p:grpSpPr>
        <p:pic>
          <p:nvPicPr>
            <p:cNvPr id="16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8408" y="6095"/>
              <a:ext cx="2557272" cy="902207"/>
            </a:xfrm>
            <a:prstGeom prst="rect">
              <a:avLst/>
            </a:prstGeom>
          </p:spPr>
        </p:pic>
        <p:pic>
          <p:nvPicPr>
            <p:cNvPr id="17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9368" y="137159"/>
              <a:ext cx="2474976" cy="697992"/>
            </a:xfrm>
            <a:prstGeom prst="rect">
              <a:avLst/>
            </a:prstGeom>
          </p:spPr>
        </p:pic>
        <p:sp>
          <p:nvSpPr>
            <p:cNvPr id="18" name="object 11"/>
            <p:cNvSpPr/>
            <p:nvPr/>
          </p:nvSpPr>
          <p:spPr>
            <a:xfrm>
              <a:off x="4813270" y="30369"/>
              <a:ext cx="2453005" cy="798830"/>
            </a:xfrm>
            <a:custGeom>
              <a:avLst/>
              <a:gdLst/>
              <a:ahLst/>
              <a:cxnLst/>
              <a:rect l="l" t="t" r="r" b="b"/>
              <a:pathLst>
                <a:path w="2453004" h="798830">
                  <a:moveTo>
                    <a:pt x="2319865" y="0"/>
                  </a:moveTo>
                  <a:lnTo>
                    <a:pt x="133049" y="0"/>
                  </a:lnTo>
                  <a:lnTo>
                    <a:pt x="90995" y="6782"/>
                  </a:lnTo>
                  <a:lnTo>
                    <a:pt x="54471" y="25670"/>
                  </a:lnTo>
                  <a:lnTo>
                    <a:pt x="25670" y="54471"/>
                  </a:lnTo>
                  <a:lnTo>
                    <a:pt x="6782" y="90994"/>
                  </a:lnTo>
                  <a:lnTo>
                    <a:pt x="0" y="133047"/>
                  </a:lnTo>
                  <a:lnTo>
                    <a:pt x="0" y="665236"/>
                  </a:lnTo>
                  <a:lnTo>
                    <a:pt x="6782" y="707289"/>
                  </a:lnTo>
                  <a:lnTo>
                    <a:pt x="25670" y="743812"/>
                  </a:lnTo>
                  <a:lnTo>
                    <a:pt x="54471" y="772613"/>
                  </a:lnTo>
                  <a:lnTo>
                    <a:pt x="90995" y="791501"/>
                  </a:lnTo>
                  <a:lnTo>
                    <a:pt x="133049" y="798283"/>
                  </a:lnTo>
                  <a:lnTo>
                    <a:pt x="2319865" y="798283"/>
                  </a:lnTo>
                  <a:lnTo>
                    <a:pt x="2361919" y="791501"/>
                  </a:lnTo>
                  <a:lnTo>
                    <a:pt x="2398442" y="772613"/>
                  </a:lnTo>
                  <a:lnTo>
                    <a:pt x="2427243" y="743812"/>
                  </a:lnTo>
                  <a:lnTo>
                    <a:pt x="2446130" y="707289"/>
                  </a:lnTo>
                  <a:lnTo>
                    <a:pt x="2452913" y="665236"/>
                  </a:lnTo>
                  <a:lnTo>
                    <a:pt x="2452913" y="133047"/>
                  </a:lnTo>
                  <a:lnTo>
                    <a:pt x="2446130" y="90994"/>
                  </a:lnTo>
                  <a:lnTo>
                    <a:pt x="2427243" y="54471"/>
                  </a:lnTo>
                  <a:lnTo>
                    <a:pt x="2398442" y="25670"/>
                  </a:lnTo>
                  <a:lnTo>
                    <a:pt x="2361919" y="6782"/>
                  </a:lnTo>
                  <a:lnTo>
                    <a:pt x="2319865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pPr algn="ctr">
                <a:defRPr/>
              </a:pPr>
              <a:r>
                <a:rPr lang="nn-NO" sz="1400" b="1" dirty="0">
                  <a:solidFill>
                    <a:schemeClr val="bg1"/>
                  </a:solidFill>
                </a:rPr>
                <a:t>Meningkatkan Kualitas Layanan Sekretariat DPRD dalam mewujudkan penyelenggaraan pelayanan politik yang responsif</a:t>
              </a:r>
              <a:endParaRPr lang="id-ID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object 92"/>
          <p:cNvGrpSpPr/>
          <p:nvPr/>
        </p:nvGrpSpPr>
        <p:grpSpPr>
          <a:xfrm>
            <a:off x="2302369" y="3400633"/>
            <a:ext cx="3018931" cy="537304"/>
            <a:chOff x="2758439" y="3510849"/>
            <a:chExt cx="2051304" cy="635287"/>
          </a:xfrm>
        </p:grpSpPr>
        <p:pic>
          <p:nvPicPr>
            <p:cNvPr id="53" name="object 9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58439" y="3608832"/>
              <a:ext cx="2051304" cy="537304"/>
            </a:xfrm>
            <a:prstGeom prst="rect">
              <a:avLst/>
            </a:prstGeom>
          </p:spPr>
        </p:pic>
        <p:sp>
          <p:nvSpPr>
            <p:cNvPr id="55" name="object 95"/>
            <p:cNvSpPr/>
            <p:nvPr/>
          </p:nvSpPr>
          <p:spPr>
            <a:xfrm>
              <a:off x="2784556" y="3510849"/>
              <a:ext cx="1945639" cy="534956"/>
            </a:xfrm>
            <a:custGeom>
              <a:avLst/>
              <a:gdLst/>
              <a:ahLst/>
              <a:cxnLst/>
              <a:rect l="l" t="t" r="r" b="b"/>
              <a:pathLst>
                <a:path w="1945639" h="621029">
                  <a:moveTo>
                    <a:pt x="1841638" y="0"/>
                  </a:moveTo>
                  <a:lnTo>
                    <a:pt x="103493" y="0"/>
                  </a:lnTo>
                  <a:lnTo>
                    <a:pt x="63209" y="8133"/>
                  </a:lnTo>
                  <a:lnTo>
                    <a:pt x="30312" y="30312"/>
                  </a:lnTo>
                  <a:lnTo>
                    <a:pt x="8133" y="63209"/>
                  </a:lnTo>
                  <a:lnTo>
                    <a:pt x="0" y="103493"/>
                  </a:lnTo>
                  <a:lnTo>
                    <a:pt x="0" y="517453"/>
                  </a:lnTo>
                  <a:lnTo>
                    <a:pt x="8133" y="557738"/>
                  </a:lnTo>
                  <a:lnTo>
                    <a:pt x="30312" y="590634"/>
                  </a:lnTo>
                  <a:lnTo>
                    <a:pt x="63209" y="612814"/>
                  </a:lnTo>
                  <a:lnTo>
                    <a:pt x="103493" y="620947"/>
                  </a:lnTo>
                  <a:lnTo>
                    <a:pt x="1841638" y="620947"/>
                  </a:lnTo>
                  <a:lnTo>
                    <a:pt x="1881923" y="612814"/>
                  </a:lnTo>
                  <a:lnTo>
                    <a:pt x="1914819" y="590634"/>
                  </a:lnTo>
                  <a:lnTo>
                    <a:pt x="1936999" y="557738"/>
                  </a:lnTo>
                  <a:lnTo>
                    <a:pt x="1945132" y="517453"/>
                  </a:lnTo>
                  <a:lnTo>
                    <a:pt x="1945132" y="103493"/>
                  </a:lnTo>
                  <a:lnTo>
                    <a:pt x="1936999" y="63209"/>
                  </a:lnTo>
                  <a:lnTo>
                    <a:pt x="1914819" y="30312"/>
                  </a:lnTo>
                  <a:lnTo>
                    <a:pt x="1881923" y="8133"/>
                  </a:lnTo>
                  <a:lnTo>
                    <a:pt x="1841638" y="0"/>
                  </a:lnTo>
                  <a:close/>
                </a:path>
              </a:pathLst>
            </a:custGeom>
            <a:solidFill>
              <a:srgbClr val="FF504F"/>
            </a:solidFill>
          </p:spPr>
          <p:txBody>
            <a:bodyPr wrap="square" lIns="0" tIns="0" rIns="0" bIns="0" rtlCol="0"/>
            <a:lstStyle/>
            <a:p>
              <a:pPr algn="ctr">
                <a:defRPr/>
              </a:pPr>
              <a:r>
                <a:rPr lang="en-ID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Meningkatkan</a:t>
              </a:r>
              <a:r>
                <a:rPr lang="en-ID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ID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fasilitasi</a:t>
              </a:r>
              <a:r>
                <a:rPr lang="en-ID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ID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kegiatan</a:t>
              </a:r>
              <a:r>
                <a:rPr lang="en-ID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i-FI" sz="1000" dirty="0"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Persidangan, Kajian Hukum, dan humas kepotrokolan</a:t>
              </a:r>
              <a:endParaRPr lang="en-ID" sz="10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5EB52B4-7BB7-403B-A070-D6DA5BB7BECD}"/>
              </a:ext>
            </a:extLst>
          </p:cNvPr>
          <p:cNvSpPr/>
          <p:nvPr/>
        </p:nvSpPr>
        <p:spPr>
          <a:xfrm>
            <a:off x="305962" y="4456305"/>
            <a:ext cx="2000035" cy="473594"/>
          </a:xfrm>
          <a:prstGeom prst="round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800" dirty="0" err="1">
                <a:solidFill>
                  <a:schemeClr val="tx1"/>
                </a:solidFill>
              </a:rPr>
              <a:t>Terselenggaranya</a:t>
            </a:r>
            <a:r>
              <a:rPr lang="en-ID" sz="800" dirty="0">
                <a:solidFill>
                  <a:schemeClr val="tx1"/>
                </a:solidFill>
              </a:rPr>
              <a:t> </a:t>
            </a:r>
            <a:r>
              <a:rPr lang="en-ID" sz="800" dirty="0" err="1">
                <a:solidFill>
                  <a:schemeClr val="tx1"/>
                </a:solidFill>
              </a:rPr>
              <a:t>layanan</a:t>
            </a:r>
            <a:r>
              <a:rPr lang="en-ID" sz="800" dirty="0">
                <a:solidFill>
                  <a:schemeClr val="tx1"/>
                </a:solidFill>
              </a:rPr>
              <a:t> </a:t>
            </a:r>
            <a:r>
              <a:rPr lang="en-ID" sz="800" dirty="0" err="1">
                <a:solidFill>
                  <a:schemeClr val="tx1"/>
                </a:solidFill>
              </a:rPr>
              <a:t>penyusunan</a:t>
            </a:r>
            <a:r>
              <a:rPr lang="en-ID" sz="800" dirty="0">
                <a:solidFill>
                  <a:schemeClr val="tx1"/>
                </a:solidFill>
              </a:rPr>
              <a:t> dan </a:t>
            </a:r>
            <a:r>
              <a:rPr lang="en-ID" sz="800" dirty="0" err="1">
                <a:solidFill>
                  <a:schemeClr val="tx1"/>
                </a:solidFill>
              </a:rPr>
              <a:t>pembahasan</a:t>
            </a:r>
            <a:endParaRPr lang="en-ID" sz="800" dirty="0">
              <a:solidFill>
                <a:schemeClr val="tx1"/>
              </a:solidFill>
            </a:endParaRPr>
          </a:p>
          <a:p>
            <a:pPr algn="ctr"/>
            <a:r>
              <a:rPr lang="en-ID" sz="800" dirty="0" err="1">
                <a:solidFill>
                  <a:schemeClr val="tx1"/>
                </a:solidFill>
              </a:rPr>
              <a:t>Pembentukan</a:t>
            </a:r>
            <a:r>
              <a:rPr lang="en-ID" sz="800" dirty="0">
                <a:solidFill>
                  <a:schemeClr val="tx1"/>
                </a:solidFill>
              </a:rPr>
              <a:t> </a:t>
            </a:r>
            <a:r>
              <a:rPr lang="en-ID" sz="800" dirty="0" err="1">
                <a:solidFill>
                  <a:schemeClr val="tx1"/>
                </a:solidFill>
              </a:rPr>
              <a:t>Peraturan</a:t>
            </a:r>
            <a:r>
              <a:rPr lang="en-ID" sz="800" dirty="0">
                <a:solidFill>
                  <a:schemeClr val="tx1"/>
                </a:solidFill>
              </a:rPr>
              <a:t> Daerah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DA154DE-666A-4D8F-9F1D-F2215EDDC31F}"/>
              </a:ext>
            </a:extLst>
          </p:cNvPr>
          <p:cNvSpPr/>
          <p:nvPr/>
        </p:nvSpPr>
        <p:spPr>
          <a:xfrm>
            <a:off x="312214" y="4929899"/>
            <a:ext cx="1990155" cy="280212"/>
          </a:xfrm>
          <a:prstGeom prst="round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dirty="0">
                <a:solidFill>
                  <a:schemeClr val="tx1"/>
                </a:solidFill>
              </a:rPr>
              <a:t>Jumlah Dokumen Laporan Pelaksanaan Program Peraturan</a:t>
            </a:r>
          </a:p>
          <a:p>
            <a:pPr algn="ctr"/>
            <a:r>
              <a:rPr lang="sv-SE" sz="600" dirty="0">
                <a:solidFill>
                  <a:schemeClr val="tx1"/>
                </a:solidFill>
              </a:rPr>
              <a:t>Peraturan Daerah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840FB8DB-85B4-43B9-9805-F8F9E6EFDE44}"/>
              </a:ext>
            </a:extLst>
          </p:cNvPr>
          <p:cNvSpPr/>
          <p:nvPr/>
        </p:nvSpPr>
        <p:spPr>
          <a:xfrm>
            <a:off x="2919676" y="1253937"/>
            <a:ext cx="7500332" cy="337114"/>
          </a:xfrm>
          <a:prstGeom prst="round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err="1">
                <a:solidFill>
                  <a:schemeClr val="tx1"/>
                </a:solidFill>
              </a:rPr>
              <a:t>Indeks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Kepuasan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Masyarakat</a:t>
            </a:r>
            <a:r>
              <a:rPr lang="en-US" sz="1200" dirty="0">
                <a:solidFill>
                  <a:schemeClr val="tx1"/>
                </a:solidFill>
              </a:rPr>
              <a:t> (</a:t>
            </a:r>
            <a:r>
              <a:rPr lang="en-US" sz="1200" dirty="0" err="1">
                <a:solidFill>
                  <a:schemeClr val="tx1"/>
                </a:solidFill>
              </a:rPr>
              <a:t>anggota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dewan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7FE0B6BA-A218-4A81-82F5-31CF5EA0BD14}"/>
              </a:ext>
            </a:extLst>
          </p:cNvPr>
          <p:cNvSpPr/>
          <p:nvPr/>
        </p:nvSpPr>
        <p:spPr>
          <a:xfrm>
            <a:off x="2584001" y="1786422"/>
            <a:ext cx="2305794" cy="812746"/>
          </a:xfrm>
          <a:prstGeom prst="round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Meningkatnya Kualitas Pelayanan Lembaga DPRD Dalam Rangka Mendukung pelaksanaan Tugas, dan Fungsi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692DA66C-A95D-4CD9-A789-80EAB1C4E757}"/>
              </a:ext>
            </a:extLst>
          </p:cNvPr>
          <p:cNvSpPr/>
          <p:nvPr/>
        </p:nvSpPr>
        <p:spPr>
          <a:xfrm>
            <a:off x="2584002" y="2549298"/>
            <a:ext cx="2305794" cy="572611"/>
          </a:xfrm>
          <a:prstGeom prst="round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100"/>
              </a:spcBef>
              <a:defRPr/>
            </a:pPr>
            <a:r>
              <a:rPr lang="nn-NO" sz="9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Presentase Dukungan Pelaksanaan Tugas dan Fungsi DPRD yang terlaksana</a:t>
            </a:r>
            <a:endParaRPr lang="nn-NO" sz="800" b="1" i="0" u="none" strike="noStrike" baseline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709B0056-954F-4672-9835-BAF911B732DE}"/>
              </a:ext>
            </a:extLst>
          </p:cNvPr>
          <p:cNvSpPr/>
          <p:nvPr/>
        </p:nvSpPr>
        <p:spPr>
          <a:xfrm>
            <a:off x="7520669" y="1791283"/>
            <a:ext cx="2305794" cy="812746"/>
          </a:xfrm>
          <a:prstGeom prst="round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>
                <a:solidFill>
                  <a:schemeClr val="tx1"/>
                </a:solidFill>
              </a:rPr>
              <a:t>Meningkatkan Layanan Sarana dan Prasarana setiap kegiatan anggota dewan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F55C0FB1-CA35-4882-A3EF-FEE522415BCD}"/>
              </a:ext>
            </a:extLst>
          </p:cNvPr>
          <p:cNvSpPr/>
          <p:nvPr/>
        </p:nvSpPr>
        <p:spPr>
          <a:xfrm>
            <a:off x="7520670" y="2486716"/>
            <a:ext cx="2305794" cy="635193"/>
          </a:xfrm>
          <a:prstGeom prst="round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Presentase pemenuhan sarana dan prasarana sebagai penunjang pelayanan terhadap pimpinan dan anggota DPRD</a:t>
            </a:r>
            <a:endParaRPr lang="fi-FI" sz="1000" b="1" i="0" u="none" strike="noStrike" baseline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F54E7DF4-F1AC-49DC-8075-359472026CCC}"/>
              </a:ext>
            </a:extLst>
          </p:cNvPr>
          <p:cNvSpPr/>
          <p:nvPr/>
        </p:nvSpPr>
        <p:spPr>
          <a:xfrm>
            <a:off x="2635976" y="3775173"/>
            <a:ext cx="2314956" cy="369332"/>
          </a:xfrm>
          <a:prstGeom prst="round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Meningkatnya</a:t>
            </a:r>
            <a:r>
              <a:rPr lang="en-US" sz="9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pelayanan</a:t>
            </a:r>
            <a:r>
              <a:rPr lang="en-US" sz="9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sz="9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kegiatan</a:t>
            </a:r>
            <a:r>
              <a:rPr lang="en-US" sz="9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persidangan</a:t>
            </a:r>
            <a:endParaRPr lang="en-ID" sz="9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601FFD0A-5F86-4824-A899-F43AA4491086}"/>
              </a:ext>
            </a:extLst>
          </p:cNvPr>
          <p:cNvSpPr/>
          <p:nvPr/>
        </p:nvSpPr>
        <p:spPr>
          <a:xfrm>
            <a:off x="2796879" y="4456305"/>
            <a:ext cx="2000035" cy="473594"/>
          </a:xfrm>
          <a:prstGeom prst="round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900">
                <a:solidFill>
                  <a:schemeClr val="tx1"/>
                </a:solidFill>
              </a:rPr>
              <a:t>Terselenggaranya layanan Pembahasan APBD</a:t>
            </a:r>
            <a:endParaRPr lang="en-ID" sz="900" dirty="0">
              <a:solidFill>
                <a:schemeClr val="tx1"/>
              </a:solidFill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9D15680A-FE8C-45C7-8FE9-3652E08C4A9C}"/>
              </a:ext>
            </a:extLst>
          </p:cNvPr>
          <p:cNvSpPr/>
          <p:nvPr/>
        </p:nvSpPr>
        <p:spPr>
          <a:xfrm>
            <a:off x="2777005" y="4929899"/>
            <a:ext cx="1990155" cy="280212"/>
          </a:xfrm>
          <a:prstGeom prst="round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600">
                <a:solidFill>
                  <a:schemeClr val="tx1"/>
                </a:solidFill>
              </a:rPr>
              <a:t>Jumlah Laporan Pembahasan APBD yang difasilitasi</a:t>
            </a:r>
            <a:endParaRPr lang="en-ID" sz="600" dirty="0">
              <a:solidFill>
                <a:schemeClr val="tx1"/>
              </a:solidFill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8FF0F80E-0890-403C-9DEF-246C1589A2E9}"/>
              </a:ext>
            </a:extLst>
          </p:cNvPr>
          <p:cNvSpPr/>
          <p:nvPr/>
        </p:nvSpPr>
        <p:spPr>
          <a:xfrm>
            <a:off x="5203167" y="4456305"/>
            <a:ext cx="2000035" cy="473594"/>
          </a:xfrm>
          <a:prstGeom prst="round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800" dirty="0" err="1">
                <a:solidFill>
                  <a:schemeClr val="tx1"/>
                </a:solidFill>
              </a:rPr>
              <a:t>Terselenggaranya</a:t>
            </a:r>
            <a:r>
              <a:rPr lang="en-ID" sz="800" dirty="0">
                <a:solidFill>
                  <a:schemeClr val="tx1"/>
                </a:solidFill>
              </a:rPr>
              <a:t> </a:t>
            </a:r>
            <a:r>
              <a:rPr lang="en-ID" sz="800" dirty="0" err="1">
                <a:solidFill>
                  <a:schemeClr val="tx1"/>
                </a:solidFill>
              </a:rPr>
              <a:t>layanan</a:t>
            </a:r>
            <a:r>
              <a:rPr lang="en-ID" sz="800" dirty="0">
                <a:solidFill>
                  <a:schemeClr val="tx1"/>
                </a:solidFill>
              </a:rPr>
              <a:t> </a:t>
            </a:r>
            <a:r>
              <a:rPr lang="en-ID" sz="800" dirty="0" err="1">
                <a:solidFill>
                  <a:schemeClr val="tx1"/>
                </a:solidFill>
              </a:rPr>
              <a:t>fasilitasi</a:t>
            </a:r>
            <a:r>
              <a:rPr lang="en-ID" sz="800" dirty="0">
                <a:solidFill>
                  <a:schemeClr val="tx1"/>
                </a:solidFill>
              </a:rPr>
              <a:t> </a:t>
            </a:r>
            <a:r>
              <a:rPr lang="en-ID" sz="800" dirty="0" err="1">
                <a:solidFill>
                  <a:schemeClr val="tx1"/>
                </a:solidFill>
              </a:rPr>
              <a:t>Pengawasan</a:t>
            </a:r>
            <a:r>
              <a:rPr lang="en-ID" sz="800" dirty="0">
                <a:solidFill>
                  <a:schemeClr val="tx1"/>
                </a:solidFill>
              </a:rPr>
              <a:t> </a:t>
            </a:r>
            <a:r>
              <a:rPr lang="en-ID" sz="800" dirty="0" err="1">
                <a:solidFill>
                  <a:schemeClr val="tx1"/>
                </a:solidFill>
              </a:rPr>
              <a:t>Urusan</a:t>
            </a:r>
            <a:endParaRPr lang="en-ID" sz="800" dirty="0">
              <a:solidFill>
                <a:schemeClr val="tx1"/>
              </a:solidFill>
            </a:endParaRPr>
          </a:p>
          <a:p>
            <a:pPr algn="ctr"/>
            <a:r>
              <a:rPr lang="en-ID" sz="800" dirty="0" err="1">
                <a:solidFill>
                  <a:schemeClr val="tx1"/>
                </a:solidFill>
              </a:rPr>
              <a:t>Pemerintahan</a:t>
            </a:r>
            <a:r>
              <a:rPr lang="en-ID" sz="800" dirty="0">
                <a:solidFill>
                  <a:schemeClr val="tx1"/>
                </a:solidFill>
              </a:rPr>
              <a:t> </a:t>
            </a:r>
            <a:r>
              <a:rPr lang="en-ID" sz="800" dirty="0" err="1">
                <a:solidFill>
                  <a:schemeClr val="tx1"/>
                </a:solidFill>
              </a:rPr>
              <a:t>Bidang</a:t>
            </a:r>
            <a:r>
              <a:rPr lang="en-ID" sz="800" dirty="0">
                <a:solidFill>
                  <a:schemeClr val="tx1"/>
                </a:solidFill>
              </a:rPr>
              <a:t> </a:t>
            </a:r>
            <a:r>
              <a:rPr lang="en-ID" sz="800" dirty="0" err="1">
                <a:solidFill>
                  <a:schemeClr val="tx1"/>
                </a:solidFill>
              </a:rPr>
              <a:t>Pemerintahan</a:t>
            </a:r>
            <a:r>
              <a:rPr lang="en-ID" sz="800" dirty="0">
                <a:solidFill>
                  <a:schemeClr val="tx1"/>
                </a:solidFill>
              </a:rPr>
              <a:t> dan </a:t>
            </a:r>
            <a:r>
              <a:rPr lang="en-ID" sz="800" dirty="0" err="1">
                <a:solidFill>
                  <a:schemeClr val="tx1"/>
                </a:solidFill>
              </a:rPr>
              <a:t>Hukum</a:t>
            </a:r>
            <a:endParaRPr lang="en-ID" sz="800" dirty="0">
              <a:solidFill>
                <a:schemeClr val="tx1"/>
              </a:solidFill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3E9BCEA5-C09D-4A26-B761-C8344C7AF916}"/>
              </a:ext>
            </a:extLst>
          </p:cNvPr>
          <p:cNvSpPr/>
          <p:nvPr/>
        </p:nvSpPr>
        <p:spPr>
          <a:xfrm>
            <a:off x="5209419" y="4929899"/>
            <a:ext cx="1990155" cy="280212"/>
          </a:xfrm>
          <a:prstGeom prst="round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>
                <a:solidFill>
                  <a:schemeClr val="tx1"/>
                </a:solidFill>
              </a:rPr>
              <a:t>Jumlah Rapat Pengawasan Urusan Pemerintahan Bidang</a:t>
            </a:r>
          </a:p>
          <a:p>
            <a:pPr algn="ctr"/>
            <a:r>
              <a:rPr lang="sv-SE" sz="600">
                <a:solidFill>
                  <a:schemeClr val="tx1"/>
                </a:solidFill>
              </a:rPr>
              <a:t>Pemerintahan dan Hukum yang Difasilitasi</a:t>
            </a:r>
            <a:endParaRPr lang="sv-SE" sz="600" dirty="0">
              <a:solidFill>
                <a:schemeClr val="tx1"/>
              </a:solidFill>
            </a:endParaRP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E035557B-F2FD-451A-B600-A24801CC5C34}"/>
              </a:ext>
            </a:extLst>
          </p:cNvPr>
          <p:cNvCxnSpPr>
            <a:stCxn id="111" idx="2"/>
            <a:endCxn id="113" idx="0"/>
          </p:cNvCxnSpPr>
          <p:nvPr/>
        </p:nvCxnSpPr>
        <p:spPr>
          <a:xfrm rot="5400000">
            <a:off x="5105685" y="222264"/>
            <a:ext cx="195371" cy="293294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DC4926BF-6052-4077-A30D-D813BF4B3244}"/>
              </a:ext>
            </a:extLst>
          </p:cNvPr>
          <p:cNvCxnSpPr>
            <a:stCxn id="111" idx="2"/>
            <a:endCxn id="117" idx="0"/>
          </p:cNvCxnSpPr>
          <p:nvPr/>
        </p:nvCxnSpPr>
        <p:spPr>
          <a:xfrm rot="16200000" flipH="1">
            <a:off x="7571588" y="689305"/>
            <a:ext cx="200232" cy="20037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FE5893B-46C4-401B-B401-C61592A5ACEA}"/>
              </a:ext>
            </a:extLst>
          </p:cNvPr>
          <p:cNvCxnSpPr>
            <a:cxnSpLocks/>
          </p:cNvCxnSpPr>
          <p:nvPr/>
        </p:nvCxnSpPr>
        <p:spPr>
          <a:xfrm>
            <a:off x="3723665" y="3180988"/>
            <a:ext cx="1453" cy="243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7A1571A-08A6-4285-882F-FD59F5E87ECF}"/>
              </a:ext>
            </a:extLst>
          </p:cNvPr>
          <p:cNvCxnSpPr>
            <a:stCxn id="119" idx="2"/>
            <a:endCxn id="121" idx="0"/>
          </p:cNvCxnSpPr>
          <p:nvPr/>
        </p:nvCxnSpPr>
        <p:spPr>
          <a:xfrm>
            <a:off x="3793454" y="4144505"/>
            <a:ext cx="3443" cy="31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B4D60D88-4E91-4395-966F-25A477ECDF85}"/>
              </a:ext>
            </a:extLst>
          </p:cNvPr>
          <p:cNvCxnSpPr>
            <a:stCxn id="119" idx="2"/>
            <a:endCxn id="4" idx="0"/>
          </p:cNvCxnSpPr>
          <p:nvPr/>
        </p:nvCxnSpPr>
        <p:spPr>
          <a:xfrm rot="5400000">
            <a:off x="2393817" y="3056668"/>
            <a:ext cx="311800" cy="248747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Connector: Elbow 130">
            <a:extLst>
              <a:ext uri="{FF2B5EF4-FFF2-40B4-BE49-F238E27FC236}">
                <a16:creationId xmlns:a16="http://schemas.microsoft.com/office/drawing/2014/main" id="{C44247B1-692C-4AFC-98C7-1C59C1781127}"/>
              </a:ext>
            </a:extLst>
          </p:cNvPr>
          <p:cNvCxnSpPr>
            <a:stCxn id="119" idx="2"/>
            <a:endCxn id="123" idx="0"/>
          </p:cNvCxnSpPr>
          <p:nvPr/>
        </p:nvCxnSpPr>
        <p:spPr>
          <a:xfrm rot="16200000" flipH="1">
            <a:off x="4842419" y="3095539"/>
            <a:ext cx="311800" cy="240973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6E2E356-BABF-424D-6D69-377A500E333C}"/>
              </a:ext>
            </a:extLst>
          </p:cNvPr>
          <p:cNvSpPr/>
          <p:nvPr/>
        </p:nvSpPr>
        <p:spPr>
          <a:xfrm>
            <a:off x="-43729" y="-27043"/>
            <a:ext cx="2008630" cy="3552340"/>
          </a:xfrm>
          <a:custGeom>
            <a:avLst/>
            <a:gdLst>
              <a:gd name="connsiteX0" fmla="*/ 0 w 2008630"/>
              <a:gd name="connsiteY0" fmla="*/ 0 h 3519377"/>
              <a:gd name="connsiteX1" fmla="*/ 2008630 w 2008630"/>
              <a:gd name="connsiteY1" fmla="*/ 0 h 3519377"/>
              <a:gd name="connsiteX2" fmla="*/ 2008630 w 2008630"/>
              <a:gd name="connsiteY2" fmla="*/ 3519377 h 3519377"/>
              <a:gd name="connsiteX3" fmla="*/ 0 w 2008630"/>
              <a:gd name="connsiteY3" fmla="*/ 3519377 h 3519377"/>
              <a:gd name="connsiteX4" fmla="*/ 0 w 2008630"/>
              <a:gd name="connsiteY4" fmla="*/ 0 h 3519377"/>
              <a:gd name="connsiteX0" fmla="*/ 0 w 2008630"/>
              <a:gd name="connsiteY0" fmla="*/ 0 h 3530009"/>
              <a:gd name="connsiteX1" fmla="*/ 2008630 w 2008630"/>
              <a:gd name="connsiteY1" fmla="*/ 0 h 3530009"/>
              <a:gd name="connsiteX2" fmla="*/ 2008630 w 2008630"/>
              <a:gd name="connsiteY2" fmla="*/ 3519377 h 3530009"/>
              <a:gd name="connsiteX3" fmla="*/ 978194 w 2008630"/>
              <a:gd name="connsiteY3" fmla="*/ 3530009 h 3530009"/>
              <a:gd name="connsiteX4" fmla="*/ 0 w 2008630"/>
              <a:gd name="connsiteY4" fmla="*/ 3519377 h 3530009"/>
              <a:gd name="connsiteX5" fmla="*/ 0 w 2008630"/>
              <a:gd name="connsiteY5" fmla="*/ 0 h 3530009"/>
              <a:gd name="connsiteX0" fmla="*/ 0 w 2008630"/>
              <a:gd name="connsiteY0" fmla="*/ 0 h 4242391"/>
              <a:gd name="connsiteX1" fmla="*/ 2008630 w 2008630"/>
              <a:gd name="connsiteY1" fmla="*/ 0 h 4242391"/>
              <a:gd name="connsiteX2" fmla="*/ 2008630 w 2008630"/>
              <a:gd name="connsiteY2" fmla="*/ 3519377 h 4242391"/>
              <a:gd name="connsiteX3" fmla="*/ 978194 w 2008630"/>
              <a:gd name="connsiteY3" fmla="*/ 3530009 h 4242391"/>
              <a:gd name="connsiteX4" fmla="*/ 0 w 2008630"/>
              <a:gd name="connsiteY4" fmla="*/ 4242391 h 4242391"/>
              <a:gd name="connsiteX5" fmla="*/ 0 w 2008630"/>
              <a:gd name="connsiteY5" fmla="*/ 0 h 4242391"/>
              <a:gd name="connsiteX0" fmla="*/ 0 w 2008630"/>
              <a:gd name="connsiteY0" fmla="*/ 0 h 4316819"/>
              <a:gd name="connsiteX1" fmla="*/ 2008630 w 2008630"/>
              <a:gd name="connsiteY1" fmla="*/ 0 h 4316819"/>
              <a:gd name="connsiteX2" fmla="*/ 1987365 w 2008630"/>
              <a:gd name="connsiteY2" fmla="*/ 4316819 h 4316819"/>
              <a:gd name="connsiteX3" fmla="*/ 978194 w 2008630"/>
              <a:gd name="connsiteY3" fmla="*/ 3530009 h 4316819"/>
              <a:gd name="connsiteX4" fmla="*/ 0 w 2008630"/>
              <a:gd name="connsiteY4" fmla="*/ 4242391 h 4316819"/>
              <a:gd name="connsiteX5" fmla="*/ 0 w 2008630"/>
              <a:gd name="connsiteY5" fmla="*/ 0 h 431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8630" h="4316819">
                <a:moveTo>
                  <a:pt x="0" y="0"/>
                </a:moveTo>
                <a:lnTo>
                  <a:pt x="2008630" y="0"/>
                </a:lnTo>
                <a:lnTo>
                  <a:pt x="1987365" y="4316819"/>
                </a:lnTo>
                <a:lnTo>
                  <a:pt x="978194" y="3530009"/>
                </a:lnTo>
                <a:lnTo>
                  <a:pt x="0" y="4242391"/>
                </a:lnTo>
                <a:lnTo>
                  <a:pt x="0" y="0"/>
                </a:lnTo>
                <a:close/>
              </a:path>
            </a:pathLst>
          </a:custGeom>
          <a:solidFill>
            <a:srgbClr val="6D0000"/>
          </a:solidFill>
          <a:ln>
            <a:noFill/>
          </a:ln>
          <a:effectLst>
            <a:outerShdw blurRad="1651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1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-ID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TAHAP 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enyusun</a:t>
            </a:r>
            <a:r>
              <a:rPr kumimoji="0" lang="id-ID" sz="1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Pohon Kinerja (Disesuaikan dengan Jumlah Komponen Sasaran/ Kinerja)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99252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3">
            <a:extLst>
              <a:ext uri="{FF2B5EF4-FFF2-40B4-BE49-F238E27FC236}">
                <a16:creationId xmlns:a16="http://schemas.microsoft.com/office/drawing/2014/main" id="{4E8C908C-E5AC-E63D-3ABC-695F45C0B298}"/>
              </a:ext>
            </a:extLst>
          </p:cNvPr>
          <p:cNvSpPr/>
          <p:nvPr/>
        </p:nvSpPr>
        <p:spPr>
          <a:xfrm>
            <a:off x="-121237" y="4164163"/>
            <a:ext cx="12412388" cy="2765665"/>
          </a:xfrm>
          <a:custGeom>
            <a:avLst/>
            <a:gdLst>
              <a:gd name="connsiteX0" fmla="*/ 76162 w 12412388"/>
              <a:gd name="connsiteY0" fmla="*/ 1978241 h 2765665"/>
              <a:gd name="connsiteX1" fmla="*/ 7490583 w 12412388"/>
              <a:gd name="connsiteY1" fmla="*/ 1053182 h 2765665"/>
              <a:gd name="connsiteX2" fmla="*/ 10059309 w 12412388"/>
              <a:gd name="connsiteY2" fmla="*/ 6664 h 2765665"/>
              <a:gd name="connsiteX3" fmla="*/ 12412389 w 12412388"/>
              <a:gd name="connsiteY3" fmla="*/ 567217 h 2765665"/>
              <a:gd name="connsiteX4" fmla="*/ 12412389 w 12412388"/>
              <a:gd name="connsiteY4" fmla="*/ 2765666 h 2765665"/>
              <a:gd name="connsiteX5" fmla="*/ 76162 w 12412388"/>
              <a:gd name="connsiteY5" fmla="*/ 2765666 h 2765665"/>
              <a:gd name="connsiteX6" fmla="*/ 76162 w 12412388"/>
              <a:gd name="connsiteY6" fmla="*/ 1978241 h 276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12388" h="2765665">
                <a:moveTo>
                  <a:pt x="76162" y="1978241"/>
                </a:moveTo>
                <a:cubicBezTo>
                  <a:pt x="695067" y="708466"/>
                  <a:pt x="4250183" y="2708964"/>
                  <a:pt x="7490583" y="1053182"/>
                </a:cubicBezTo>
                <a:cubicBezTo>
                  <a:pt x="8325261" y="626837"/>
                  <a:pt x="8911311" y="74403"/>
                  <a:pt x="10059309" y="6664"/>
                </a:cubicBezTo>
                <a:cubicBezTo>
                  <a:pt x="11036693" y="-50926"/>
                  <a:pt x="11861096" y="275588"/>
                  <a:pt x="12412389" y="567217"/>
                </a:cubicBezTo>
                <a:lnTo>
                  <a:pt x="12412389" y="2765666"/>
                </a:lnTo>
                <a:lnTo>
                  <a:pt x="76162" y="2765666"/>
                </a:lnTo>
                <a:cubicBezTo>
                  <a:pt x="-58046" y="2350167"/>
                  <a:pt x="13371" y="2107438"/>
                  <a:pt x="76162" y="1978241"/>
                </a:cubicBezTo>
                <a:close/>
              </a:path>
            </a:pathLst>
          </a:custGeom>
          <a:gradFill>
            <a:gsLst>
              <a:gs pos="0">
                <a:srgbClr val="800000"/>
              </a:gs>
              <a:gs pos="50000">
                <a:srgbClr val="700000"/>
              </a:gs>
              <a:gs pos="100000">
                <a:srgbClr val="600000"/>
              </a:gs>
            </a:gsLst>
            <a:lin ang="0" scaled="1"/>
          </a:gradFill>
          <a:ln w="6342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4" name="Persegi Panjang 4">
            <a:extLst>
              <a:ext uri="{FF2B5EF4-FFF2-40B4-BE49-F238E27FC236}">
                <a16:creationId xmlns:a16="http://schemas.microsoft.com/office/drawing/2014/main" id="{17B216BD-BB93-AC95-26CF-BFFBBE8BB38A}"/>
              </a:ext>
            </a:extLst>
          </p:cNvPr>
          <p:cNvSpPr/>
          <p:nvPr/>
        </p:nvSpPr>
        <p:spPr>
          <a:xfrm>
            <a:off x="1438151" y="1382840"/>
            <a:ext cx="9315698" cy="523220"/>
          </a:xfrm>
          <a:prstGeom prst="rect">
            <a:avLst/>
          </a:prstGeom>
          <a:solidFill>
            <a:srgbClr val="1ED885"/>
          </a:solidFill>
        </p:spPr>
        <p:txBody>
          <a:bodyPr wrap="square">
            <a:spAutoFit/>
          </a:bodyPr>
          <a:lstStyle/>
          <a:p>
            <a:pPr marL="244933" indent="-244933" algn="ctr" defTabSz="326578">
              <a:buFont typeface="+mj-lt"/>
              <a:buAutoNum type="arabicPeriod"/>
            </a:pPr>
            <a:r>
              <a:rPr lang="id-ID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Menetapkan Kinerja Strategis Urusan/Bidang Urusan sebagai Tujuan dan Sasaran Strategis dalam Perencanaan Strategis Perangkat Daerah</a:t>
            </a:r>
            <a:r>
              <a:rPr lang="id-ID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BDF11643-B863-1E3E-80BA-0B6A4778C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485871"/>
              </p:ext>
            </p:extLst>
          </p:nvPr>
        </p:nvGraphicFramePr>
        <p:xfrm>
          <a:off x="1142034" y="2190764"/>
          <a:ext cx="9885846" cy="42628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135851">
                  <a:extLst>
                    <a:ext uri="{9D8B030D-6E8A-4147-A177-3AD203B41FA5}">
                      <a16:colId xmlns:a16="http://schemas.microsoft.com/office/drawing/2014/main" val="1829767004"/>
                    </a:ext>
                  </a:extLst>
                </a:gridCol>
                <a:gridCol w="2907777">
                  <a:extLst>
                    <a:ext uri="{9D8B030D-6E8A-4147-A177-3AD203B41FA5}">
                      <a16:colId xmlns:a16="http://schemas.microsoft.com/office/drawing/2014/main" val="3482415960"/>
                    </a:ext>
                  </a:extLst>
                </a:gridCol>
                <a:gridCol w="916870">
                  <a:extLst>
                    <a:ext uri="{9D8B030D-6E8A-4147-A177-3AD203B41FA5}">
                      <a16:colId xmlns:a16="http://schemas.microsoft.com/office/drawing/2014/main" val="2084651613"/>
                    </a:ext>
                  </a:extLst>
                </a:gridCol>
                <a:gridCol w="902543">
                  <a:extLst>
                    <a:ext uri="{9D8B030D-6E8A-4147-A177-3AD203B41FA5}">
                      <a16:colId xmlns:a16="http://schemas.microsoft.com/office/drawing/2014/main" val="1150763766"/>
                    </a:ext>
                  </a:extLst>
                </a:gridCol>
                <a:gridCol w="1017152">
                  <a:extLst>
                    <a:ext uri="{9D8B030D-6E8A-4147-A177-3AD203B41FA5}">
                      <a16:colId xmlns:a16="http://schemas.microsoft.com/office/drawing/2014/main" val="2674178068"/>
                    </a:ext>
                  </a:extLst>
                </a:gridCol>
                <a:gridCol w="1017153">
                  <a:extLst>
                    <a:ext uri="{9D8B030D-6E8A-4147-A177-3AD203B41FA5}">
                      <a16:colId xmlns:a16="http://schemas.microsoft.com/office/drawing/2014/main" val="1798689380"/>
                    </a:ext>
                  </a:extLst>
                </a:gridCol>
                <a:gridCol w="988500">
                  <a:extLst>
                    <a:ext uri="{9D8B030D-6E8A-4147-A177-3AD203B41FA5}">
                      <a16:colId xmlns:a16="http://schemas.microsoft.com/office/drawing/2014/main" val="2999029791"/>
                    </a:ext>
                  </a:extLst>
                </a:gridCol>
              </a:tblGrid>
              <a:tr h="205034">
                <a:tc rowSpan="2"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Tujuan</a:t>
                      </a:r>
                      <a:endParaRPr lang="en-ID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19240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Indikator</a:t>
                      </a:r>
                      <a:endParaRPr lang="en-ID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0" marR="19240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Tujuan</a:t>
                      </a:r>
                      <a:endParaRPr lang="en-ID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121602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Target</a:t>
                      </a:r>
                      <a:endParaRPr lang="en-ID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362624"/>
                  </a:ext>
                </a:extLst>
              </a:tr>
              <a:tr h="22781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Thn</a:t>
                      </a:r>
                      <a:r>
                        <a:rPr lang="id-ID" sz="1100" b="1" spc="1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en-ID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0645" algn="ctr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Thn</a:t>
                      </a:r>
                      <a:r>
                        <a:rPr lang="id-ID" sz="1100" b="1" spc="1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en-ID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0645" algn="ctr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Thn</a:t>
                      </a:r>
                      <a:r>
                        <a:rPr lang="id-ID" sz="1100" b="1" spc="1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en-ID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0645" algn="ctr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Thn</a:t>
                      </a:r>
                      <a:r>
                        <a:rPr lang="id-ID" sz="1100" b="1" spc="1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en-ID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0645" algn="ctr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Thn</a:t>
                      </a:r>
                      <a:r>
                        <a:rPr lang="id-ID" sz="1100" b="1" spc="1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  <a:endParaRPr lang="en-ID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877253"/>
                  </a:ext>
                </a:extLst>
              </a:tr>
              <a:tr h="922648">
                <a:tc>
                  <a:txBody>
                    <a:bodyPr/>
                    <a:lstStyle/>
                    <a:p>
                      <a:pPr marR="5080" lvl="0" indent="12700" algn="ctr">
                        <a:lnSpc>
                          <a:spcPct val="101400"/>
                        </a:lnSpc>
                        <a:spcBef>
                          <a:spcPts val="75"/>
                        </a:spcBef>
                      </a:pPr>
                      <a:r>
                        <a:rPr lang="fi-FI" sz="1100" b="1" dirty="0">
                          <a:solidFill>
                            <a:schemeClr val="tx1"/>
                          </a:solidFill>
                        </a:rPr>
                        <a:t>Peningkatan kualitas tata kelola pemerintahan</a:t>
                      </a:r>
                      <a:endParaRPr lang="sv-SE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Indeks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Reformasi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Birokrasi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(RB) 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dalam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indeks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Bookman Old Style" panose="0205060405050502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75</a:t>
                      </a:r>
                      <a:endParaRPr lang="en-ID" sz="1100" dirty="0">
                        <a:effectLst/>
                        <a:latin typeface="Bookman Old Style" panose="0205060405050502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Bookman Old Style" panose="0205060405050502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75,5</a:t>
                      </a:r>
                      <a:endParaRPr lang="en-ID" sz="1100" dirty="0">
                        <a:effectLst/>
                        <a:latin typeface="Bookman Old Style" panose="0205060405050502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76</a:t>
                      </a:r>
                      <a:endParaRPr lang="en-ID" sz="12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76,5</a:t>
                      </a:r>
                      <a:endParaRPr lang="en-ID" sz="12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 fontAlgn="t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77</a:t>
                      </a:r>
                      <a:endParaRPr lang="en-ID" sz="11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907646"/>
                  </a:ext>
                </a:extLst>
              </a:tr>
              <a:tr h="432848"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D" sz="1100" b="1" dirty="0">
                        <a:effectLst/>
                        <a:latin typeface="Bookman Old Style" panose="0205060405050502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D" sz="1100" b="0" dirty="0">
                        <a:effectLst/>
                        <a:latin typeface="Bookman Old Style" panose="0205060405050502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spc="1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0645" algn="ctr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D" sz="1100" b="1" dirty="0">
                        <a:effectLst/>
                        <a:latin typeface="Bookman Old Style" panose="0205060405050502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0645" algn="ctr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D" sz="1100" b="1" dirty="0">
                        <a:effectLst/>
                        <a:latin typeface="Bookman Old Style" panose="0205060405050502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0645" algn="ctr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D" sz="1100" b="1" dirty="0">
                        <a:effectLst/>
                        <a:latin typeface="Bookman Old Style" panose="0205060405050502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0645" algn="ctr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D" sz="1100" b="1" dirty="0">
                        <a:effectLst/>
                        <a:latin typeface="Bookman Old Style" panose="0205060405050502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229813"/>
                  </a:ext>
                </a:extLst>
              </a:tr>
              <a:tr h="432848">
                <a:tc>
                  <a:txBody>
                    <a:bodyPr/>
                    <a:lstStyle/>
                    <a:p>
                      <a:pPr marL="0" algn="ctr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Sasaran</a:t>
                      </a:r>
                      <a:endParaRPr lang="en-ID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Strategis</a:t>
                      </a:r>
                      <a:endParaRPr lang="en-ID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Indikator</a:t>
                      </a:r>
                      <a:endParaRPr lang="en-ID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Sasaran</a:t>
                      </a:r>
                      <a:endParaRPr lang="en-ID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Thn</a:t>
                      </a:r>
                      <a:r>
                        <a:rPr lang="id-ID" sz="1100" b="1" spc="1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ID" sz="1100" b="1" spc="1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1100" b="1" spc="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0645" algn="ctr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Thn</a:t>
                      </a:r>
                      <a:r>
                        <a:rPr lang="id-ID" sz="1100" b="1" spc="1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en-ID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0645" algn="ctr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Thn</a:t>
                      </a:r>
                      <a:r>
                        <a:rPr lang="id-ID" sz="1100" b="1" spc="1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en-ID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0645" algn="ctr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Thn</a:t>
                      </a:r>
                      <a:r>
                        <a:rPr lang="id-ID" sz="1100" b="1" spc="1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en-ID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0645" algn="ctr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Thn</a:t>
                      </a:r>
                      <a:r>
                        <a:rPr lang="id-ID" sz="1100" b="1" spc="1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id-ID" sz="11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  <a:endParaRPr lang="en-ID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431737"/>
                  </a:ext>
                </a:extLst>
              </a:tr>
              <a:tr h="404439">
                <a:tc>
                  <a:txBody>
                    <a:bodyPr/>
                    <a:lstStyle/>
                    <a:p>
                      <a:pPr algn="ctr"/>
                      <a:r>
                        <a:rPr lang="en-ID" sz="1100" b="0" i="0" u="none" strike="noStrike" baseline="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Meningkatnya</a:t>
                      </a:r>
                      <a:r>
                        <a:rPr lang="en-ID" sz="1100" b="0" i="0" u="none" strike="noStrike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ID" sz="1100" b="0" i="0" u="none" strike="noStrike" baseline="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birokrasi</a:t>
                      </a:r>
                      <a:r>
                        <a:rPr lang="en-ID" sz="1100" b="0" i="0" u="none" strike="noStrike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yang </a:t>
                      </a:r>
                      <a:r>
                        <a:rPr lang="en-ID" sz="1100" b="0" i="0" u="none" strike="noStrike" baseline="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bersih</a:t>
                      </a:r>
                      <a:r>
                        <a:rPr lang="en-ID" sz="1100" b="0" i="0" u="none" strike="noStrike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dan </a:t>
                      </a:r>
                      <a:r>
                        <a:rPr lang="en-ID" sz="1100" b="0" i="0" u="none" strike="noStrike" baseline="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akuntabel</a:t>
                      </a:r>
                      <a:endParaRPr lang="en-ID" sz="1100" b="0" i="0" u="none" strike="noStrike" baseline="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3350" indent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Opini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BPK 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dalam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kriteria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)</a:t>
                      </a: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Bookman Old Style" panose="0205060405050502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WTP</a:t>
                      </a:r>
                      <a:endParaRPr lang="en-ID" sz="1100" dirty="0">
                        <a:effectLst/>
                        <a:latin typeface="Bookman Old Style" panose="0205060405050502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Bookman Old Style" panose="0205060405050502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Bookman Old Style" panose="0205060405050502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WTP</a:t>
                      </a:r>
                      <a:endParaRPr lang="en-ID" sz="1100" dirty="0">
                        <a:effectLst/>
                        <a:latin typeface="Bookman Old Style" panose="0205060405050502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D" sz="1100" dirty="0">
                        <a:effectLst/>
                        <a:latin typeface="Bookman Old Style" panose="0205060405050502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  <a:sym typeface="Arial"/>
                        </a:rPr>
                        <a:t>WTP</a:t>
                      </a:r>
                      <a:endParaRPr kumimoji="0" lang="en-ID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Cambria" panose="02040503050406030204" pitchFamily="18" charset="0"/>
                        <a:cs typeface="Cambria" panose="02040503050406030204" pitchFamily="18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  <a:sym typeface="Arial"/>
                        </a:rPr>
                        <a:t>WTP</a:t>
                      </a:r>
                      <a:endParaRPr kumimoji="0" lang="en-ID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Cambria" panose="02040503050406030204" pitchFamily="18" charset="0"/>
                        <a:cs typeface="Cambria" panose="02040503050406030204" pitchFamily="18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  <a:sym typeface="Arial"/>
                        </a:rPr>
                        <a:t>WTP</a:t>
                      </a:r>
                      <a:endParaRPr kumimoji="0" lang="en-ID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Cambria" panose="02040503050406030204" pitchFamily="18" charset="0"/>
                        <a:cs typeface="Cambria" panose="02040503050406030204" pitchFamily="18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241852"/>
                  </a:ext>
                </a:extLst>
              </a:tr>
              <a:tr h="769380">
                <a:tc>
                  <a:txBody>
                    <a:bodyPr/>
                    <a:lstStyle/>
                    <a:p>
                      <a:pPr marL="0" marR="0" lvl="0" indent="0" algn="ctr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3350" marR="0" lvl="0" indent="0" algn="ct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0" i="0" u="none" strike="noStrike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Indeks Pencegahan Korupsi / Monitoring Control for Prevention (MCP) Komisi Pemberantasan Korupsi (KPK) (dalam indeks)</a:t>
                      </a:r>
                      <a:endParaRPr lang="fi-FI" sz="1100" b="0" i="0" u="none" strike="noStrike" baseline="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 dirty="0">
                          <a:effectLst/>
                          <a:latin typeface="Bookman Old Style" panose="0205060405050502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68,84484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 dirty="0">
                          <a:effectLst/>
                          <a:latin typeface="Bookman Old Style" panose="0205060405050502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70,2282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 dirty="0">
                          <a:effectLst/>
                          <a:latin typeface="Bookman Old Style" panose="0205060405050502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71,54868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 dirty="0">
                          <a:effectLst/>
                          <a:latin typeface="Bookman Old Style" panose="0205060405050502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72,91632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100" dirty="0">
                          <a:effectLst/>
                          <a:latin typeface="Bookman Old Style" panose="0205060405050502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74,34684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755937"/>
                  </a:ext>
                </a:extLst>
              </a:tr>
              <a:tr h="769380">
                <a:tc>
                  <a:txBody>
                    <a:bodyPr/>
                    <a:lstStyle/>
                    <a:p>
                      <a:pPr marL="0" marR="0" lvl="0" indent="0" algn="ctr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3350" marR="0" lvl="0" indent="0" algn="ct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i="0" u="none" strike="noStrike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Nilai SAKIP (dalam kriteria)</a:t>
                      </a: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Bookman Old Style" panose="0205060405050502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75</a:t>
                      </a:r>
                      <a:endParaRPr lang="en-ID" sz="1100" dirty="0">
                        <a:effectLst/>
                        <a:latin typeface="Bookman Old Style" panose="0205060405050502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Bookman Old Style" panose="0205060405050502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76</a:t>
                      </a:r>
                      <a:endParaRPr lang="en-ID" sz="1100" dirty="0">
                        <a:effectLst/>
                        <a:latin typeface="Bookman Old Style" panose="0205060405050502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77</a:t>
                      </a:r>
                      <a:endParaRPr lang="en-ID" sz="12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77,5</a:t>
                      </a:r>
                      <a:endParaRPr lang="en-ID" sz="12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 fontAlgn="t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77,6</a:t>
                      </a:r>
                      <a:endParaRPr lang="en-ID" sz="11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014009"/>
                  </a:ext>
                </a:extLst>
              </a:tr>
            </a:tbl>
          </a:graphicData>
        </a:graphic>
      </p:graphicFrame>
      <p:grpSp>
        <p:nvGrpSpPr>
          <p:cNvPr id="3" name="Graphic 16">
            <a:extLst>
              <a:ext uri="{FF2B5EF4-FFF2-40B4-BE49-F238E27FC236}">
                <a16:creationId xmlns:a16="http://schemas.microsoft.com/office/drawing/2014/main" id="{CB7551F9-F5BE-BDF1-0666-9254C840D74B}"/>
              </a:ext>
            </a:extLst>
          </p:cNvPr>
          <p:cNvGrpSpPr/>
          <p:nvPr/>
        </p:nvGrpSpPr>
        <p:grpSpPr>
          <a:xfrm>
            <a:off x="258723" y="96616"/>
            <a:ext cx="11478349" cy="982988"/>
            <a:chOff x="258724" y="365124"/>
            <a:chExt cx="11654584" cy="133265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90C034-413F-AFED-6A9A-99CF1D7873C4}"/>
                </a:ext>
              </a:extLst>
            </p:cNvPr>
            <p:cNvSpPr/>
            <p:nvPr/>
          </p:nvSpPr>
          <p:spPr>
            <a:xfrm>
              <a:off x="258724" y="463154"/>
              <a:ext cx="11654584" cy="1136593"/>
            </a:xfrm>
            <a:custGeom>
              <a:avLst/>
              <a:gdLst>
                <a:gd name="connsiteX0" fmla="*/ 10471027 w 11654584"/>
                <a:gd name="connsiteY0" fmla="*/ 1136551 h 1136593"/>
                <a:gd name="connsiteX1" fmla="*/ -46 w 11654584"/>
                <a:gd name="connsiteY1" fmla="*/ 1136551 h 1136593"/>
                <a:gd name="connsiteX2" fmla="*/ 185271 w 11654584"/>
                <a:gd name="connsiteY2" fmla="*/ 563784 h 1136593"/>
                <a:gd name="connsiteX3" fmla="*/ 1183467 w 11654584"/>
                <a:gd name="connsiteY3" fmla="*/ -42 h 1136593"/>
                <a:gd name="connsiteX4" fmla="*/ 11654539 w 11654584"/>
                <a:gd name="connsiteY4" fmla="*/ -42 h 1136593"/>
                <a:gd name="connsiteX5" fmla="*/ 11469222 w 11654584"/>
                <a:gd name="connsiteY5" fmla="*/ 572724 h 1136593"/>
                <a:gd name="connsiteX6" fmla="*/ 10471027 w 11654584"/>
                <a:gd name="connsiteY6" fmla="*/ 1136551 h 113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54584" h="1136593">
                  <a:moveTo>
                    <a:pt x="10471027" y="1136551"/>
                  </a:moveTo>
                  <a:lnTo>
                    <a:pt x="-46" y="1136551"/>
                  </a:lnTo>
                  <a:lnTo>
                    <a:pt x="185271" y="563784"/>
                  </a:lnTo>
                  <a:cubicBezTo>
                    <a:pt x="292447" y="233614"/>
                    <a:pt x="706442" y="-230"/>
                    <a:pt x="1183467" y="-42"/>
                  </a:cubicBezTo>
                  <a:lnTo>
                    <a:pt x="11654539" y="-42"/>
                  </a:lnTo>
                  <a:lnTo>
                    <a:pt x="11469222" y="572724"/>
                  </a:lnTo>
                  <a:cubicBezTo>
                    <a:pt x="11361895" y="902830"/>
                    <a:pt x="10947990" y="1136625"/>
                    <a:pt x="10471027" y="1136551"/>
                  </a:cubicBezTo>
                  <a:close/>
                </a:path>
              </a:pathLst>
            </a:custGeom>
            <a:solidFill>
              <a:srgbClr val="6D0000"/>
            </a:solidFill>
            <a:ln w="43376" cap="flat">
              <a:noFill/>
              <a:prstDash val="solid"/>
              <a:miter/>
            </a:ln>
          </p:spPr>
          <p:txBody>
            <a:bodyPr tIns="180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FA6E66-41A3-01A6-8638-32C6C143B741}"/>
                </a:ext>
              </a:extLst>
            </p:cNvPr>
            <p:cNvSpPr/>
            <p:nvPr/>
          </p:nvSpPr>
          <p:spPr>
            <a:xfrm>
              <a:off x="930554" y="398412"/>
              <a:ext cx="10510566" cy="1266076"/>
            </a:xfrm>
            <a:custGeom>
              <a:avLst/>
              <a:gdLst>
                <a:gd name="connsiteX0" fmla="*/ -46 w 10510566"/>
                <a:gd name="connsiteY0" fmla="*/ 1266030 h 1266076"/>
                <a:gd name="connsiteX1" fmla="*/ 204801 w 10510566"/>
                <a:gd name="connsiteY1" fmla="*/ 635309 h 1266076"/>
                <a:gd name="connsiteX2" fmla="*/ 1329290 w 10510566"/>
                <a:gd name="connsiteY2" fmla="*/ -37 h 1266076"/>
                <a:gd name="connsiteX3" fmla="*/ 10510521 w 10510566"/>
                <a:gd name="connsiteY3" fmla="*/ -37 h 1266076"/>
                <a:gd name="connsiteX4" fmla="*/ 10305239 w 10510566"/>
                <a:gd name="connsiteY4" fmla="*/ 630684 h 1266076"/>
                <a:gd name="connsiteX5" fmla="*/ 9181185 w 10510566"/>
                <a:gd name="connsiteY5" fmla="*/ 1266030 h 1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10566" h="1266076">
                  <a:moveTo>
                    <a:pt x="-46" y="1266030"/>
                  </a:moveTo>
                  <a:lnTo>
                    <a:pt x="204801" y="635309"/>
                  </a:lnTo>
                  <a:cubicBezTo>
                    <a:pt x="323912" y="262613"/>
                    <a:pt x="791246" y="-1433"/>
                    <a:pt x="1329290" y="-37"/>
                  </a:cubicBezTo>
                  <a:lnTo>
                    <a:pt x="10510521" y="-37"/>
                  </a:lnTo>
                  <a:lnTo>
                    <a:pt x="10305239" y="630684"/>
                  </a:lnTo>
                  <a:cubicBezTo>
                    <a:pt x="10186150" y="1003269"/>
                    <a:pt x="9719081" y="1267281"/>
                    <a:pt x="9181185" y="1266030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43376" cap="flat">
              <a:noFill/>
              <a:prstDash val="solid"/>
              <a:miter/>
            </a:ln>
          </p:spPr>
          <p:txBody>
            <a:bodyPr tIns="180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D4BEDA-2B20-D030-6CD4-D3433907C294}"/>
                </a:ext>
              </a:extLst>
            </p:cNvPr>
            <p:cNvSpPr/>
            <p:nvPr/>
          </p:nvSpPr>
          <p:spPr>
            <a:xfrm>
              <a:off x="871096" y="365124"/>
              <a:ext cx="10629481" cy="1332654"/>
            </a:xfrm>
            <a:custGeom>
              <a:avLst/>
              <a:gdLst>
                <a:gd name="connsiteX0" fmla="*/ 10509652 w 10629481"/>
                <a:gd name="connsiteY0" fmla="*/ 66545 h 1332654"/>
                <a:gd name="connsiteX1" fmla="*/ 10317825 w 10629481"/>
                <a:gd name="connsiteY1" fmla="*/ 656266 h 1332654"/>
                <a:gd name="connsiteX2" fmla="*/ 9239340 w 10629481"/>
                <a:gd name="connsiteY2" fmla="*/ 1266025 h 1332654"/>
                <a:gd name="connsiteX3" fmla="*/ 118436 w 10629481"/>
                <a:gd name="connsiteY3" fmla="*/ 1266025 h 1332654"/>
                <a:gd name="connsiteX4" fmla="*/ 310697 w 10629481"/>
                <a:gd name="connsiteY4" fmla="*/ 675996 h 1332654"/>
                <a:gd name="connsiteX5" fmla="*/ 1388748 w 10629481"/>
                <a:gd name="connsiteY5" fmla="*/ 66545 h 1332654"/>
                <a:gd name="connsiteX6" fmla="*/ 10509652 w 10629481"/>
                <a:gd name="connsiteY6" fmla="*/ 66545 h 1332654"/>
                <a:gd name="connsiteX7" fmla="*/ 10627700 w 10629481"/>
                <a:gd name="connsiteY7" fmla="*/ -41 h 1332654"/>
                <a:gd name="connsiteX8" fmla="*/ 1388748 w 10629481"/>
                <a:gd name="connsiteY8" fmla="*/ -41 h 1332654"/>
                <a:gd name="connsiteX9" fmla="*/ 216953 w 10629481"/>
                <a:gd name="connsiteY9" fmla="*/ 660891 h 1332654"/>
                <a:gd name="connsiteX10" fmla="*/ -46 w 10629481"/>
                <a:gd name="connsiteY10" fmla="*/ 1332612 h 1332654"/>
                <a:gd name="connsiteX11" fmla="*/ 9240642 w 10629481"/>
                <a:gd name="connsiteY11" fmla="*/ 1332612 h 1332654"/>
                <a:gd name="connsiteX12" fmla="*/ 10412437 w 10629481"/>
                <a:gd name="connsiteY12" fmla="*/ 671372 h 1332654"/>
                <a:gd name="connsiteX13" fmla="*/ 10629436 w 10629481"/>
                <a:gd name="connsiteY13" fmla="*/ -41 h 133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29481" h="1332654">
                  <a:moveTo>
                    <a:pt x="10509652" y="66545"/>
                  </a:moveTo>
                  <a:lnTo>
                    <a:pt x="10317825" y="656266"/>
                  </a:lnTo>
                  <a:cubicBezTo>
                    <a:pt x="10203770" y="1013857"/>
                    <a:pt x="9755537" y="1267289"/>
                    <a:pt x="9239340" y="1266025"/>
                  </a:cubicBezTo>
                  <a:lnTo>
                    <a:pt x="118436" y="1266025"/>
                  </a:lnTo>
                  <a:lnTo>
                    <a:pt x="310697" y="675996"/>
                  </a:lnTo>
                  <a:cubicBezTo>
                    <a:pt x="424743" y="318575"/>
                    <a:pt x="872794" y="65278"/>
                    <a:pt x="1388748" y="66545"/>
                  </a:cubicBezTo>
                  <a:lnTo>
                    <a:pt x="10509652" y="66545"/>
                  </a:lnTo>
                  <a:moveTo>
                    <a:pt x="10627700" y="-41"/>
                  </a:moveTo>
                  <a:lnTo>
                    <a:pt x="1388748" y="-41"/>
                  </a:lnTo>
                  <a:cubicBezTo>
                    <a:pt x="829034" y="-624"/>
                    <a:pt x="342973" y="273530"/>
                    <a:pt x="216953" y="660891"/>
                  </a:cubicBezTo>
                  <a:lnTo>
                    <a:pt x="-46" y="1332612"/>
                  </a:lnTo>
                  <a:lnTo>
                    <a:pt x="9240642" y="1332612"/>
                  </a:lnTo>
                  <a:cubicBezTo>
                    <a:pt x="9800412" y="1333047"/>
                    <a:pt x="10286447" y="1058791"/>
                    <a:pt x="10412437" y="671372"/>
                  </a:cubicBezTo>
                  <a:lnTo>
                    <a:pt x="10629436" y="-41"/>
                  </a:lnTo>
                  <a:close/>
                </a:path>
              </a:pathLst>
            </a:custGeom>
            <a:solidFill>
              <a:srgbClr val="FFFFFF"/>
            </a:solidFill>
            <a:ln w="43376" cap="flat">
              <a:noFill/>
              <a:prstDash val="solid"/>
              <a:miter/>
            </a:ln>
          </p:spPr>
          <p:txBody>
            <a:bodyPr tIns="180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451D847E-8A91-95FC-FCEF-BCEB21333C55}"/>
              </a:ext>
            </a:extLst>
          </p:cNvPr>
          <p:cNvSpPr txBox="1">
            <a:spLocks/>
          </p:cNvSpPr>
          <p:nvPr/>
        </p:nvSpPr>
        <p:spPr>
          <a:xfrm>
            <a:off x="1444255" y="135449"/>
            <a:ext cx="9162805" cy="962688"/>
          </a:xfrm>
          <a:prstGeom prst="rect">
            <a:avLst/>
          </a:prstGeom>
        </p:spPr>
        <p:txBody>
          <a:bodyPr vert="horz" lIns="91440" tIns="180000" rIns="91440" bIns="18000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61418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TAHAP  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1" i="0" u="none" strike="noStrike" kern="1200" cap="none" spc="0" normalizeH="0" baseline="0" noProof="0" dirty="0">
                <a:ln>
                  <a:noFill/>
                </a:ln>
                <a:solidFill>
                  <a:srgbClr val="1D322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Menerjemahkan Pohon Kinerja Ke Dalam Komponen Perencanaan Dan Kinerja Jabatan</a:t>
            </a:r>
          </a:p>
        </p:txBody>
      </p:sp>
    </p:spTree>
    <p:extLst>
      <p:ext uri="{BB962C8B-B14F-4D97-AF65-F5344CB8AC3E}">
        <p14:creationId xmlns:p14="http://schemas.microsoft.com/office/powerpoint/2010/main" val="614322950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1500</Words>
  <Application>Microsoft Office PowerPoint</Application>
  <PresentationFormat>Widescreen</PresentationFormat>
  <Paragraphs>372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Bookman Old Style</vt:lpstr>
      <vt:lpstr>Calibri</vt:lpstr>
      <vt:lpstr>Cambria</vt:lpstr>
      <vt:lpstr>Tahu!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Yuvan Kristiawan</dc:creator>
  <cp:lastModifiedBy>ASUS</cp:lastModifiedBy>
  <cp:revision>95</cp:revision>
  <dcterms:created xsi:type="dcterms:W3CDTF">2022-08-26T01:59:01Z</dcterms:created>
  <dcterms:modified xsi:type="dcterms:W3CDTF">2024-03-27T07:59:33Z</dcterms:modified>
</cp:coreProperties>
</file>